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m4a" ContentType="audio/mp4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321" r:id="rId3"/>
    <p:sldId id="351" r:id="rId4"/>
    <p:sldId id="322" r:id="rId5"/>
    <p:sldId id="323" r:id="rId6"/>
    <p:sldId id="324" r:id="rId7"/>
    <p:sldId id="325" r:id="rId8"/>
    <p:sldId id="326" r:id="rId9"/>
    <p:sldId id="328" r:id="rId10"/>
    <p:sldId id="330" r:id="rId11"/>
    <p:sldId id="337" r:id="rId12"/>
    <p:sldId id="353" r:id="rId13"/>
    <p:sldId id="332" r:id="rId14"/>
    <p:sldId id="334" r:id="rId15"/>
    <p:sldId id="338" r:id="rId16"/>
    <p:sldId id="340" r:id="rId17"/>
    <p:sldId id="341" r:id="rId18"/>
    <p:sldId id="343" r:id="rId19"/>
    <p:sldId id="345" r:id="rId20"/>
    <p:sldId id="347" r:id="rId21"/>
    <p:sldId id="34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333972-6E84-41B9-B8BE-D2AD1298B95D}" v="3" dt="2020-09-01T14:31:51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6" autoAdjust="0"/>
    <p:restoredTop sz="72900"/>
  </p:normalViewPr>
  <p:slideViewPr>
    <p:cSldViewPr snapToGrid="0" snapToObjects="1">
      <p:cViewPr>
        <p:scale>
          <a:sx n="80" d="100"/>
          <a:sy n="80" d="100"/>
        </p:scale>
        <p:origin x="1880" y="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30" Type="http://schemas.microsoft.com/office/2015/10/relationships/revisionInfo" Target="revisionInfo.xml"/><Relationship Id="rId31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Francisco Vidal Lopez" userId="4ad2ed34181bdfd8" providerId="LiveId" clId="{CF333972-6E84-41B9-B8BE-D2AD1298B95D}"/>
    <pc:docChg chg="undo custSel addSld delSld modSld addMainMaster delMainMaster modMainMaster">
      <pc:chgData name="Pedro Francisco Vidal Lopez" userId="4ad2ed34181bdfd8" providerId="LiveId" clId="{CF333972-6E84-41B9-B8BE-D2AD1298B95D}" dt="2020-09-01T14:32:30.599" v="366" actId="1076"/>
      <pc:docMkLst>
        <pc:docMk/>
      </pc:docMkLst>
      <pc:sldChg chg="addSp modSp mod">
        <pc:chgData name="Pedro Francisco Vidal Lopez" userId="4ad2ed34181bdfd8" providerId="LiveId" clId="{CF333972-6E84-41B9-B8BE-D2AD1298B95D}" dt="2020-09-01T14:32:30.599" v="366" actId="1076"/>
        <pc:sldMkLst>
          <pc:docMk/>
          <pc:sldMk cId="898927383" sldId="258"/>
        </pc:sldMkLst>
        <pc:spChg chg="mod">
          <ac:chgData name="Pedro Francisco Vidal Lopez" userId="4ad2ed34181bdfd8" providerId="LiveId" clId="{CF333972-6E84-41B9-B8BE-D2AD1298B95D}" dt="2020-09-01T14:32:30.599" v="366" actId="1076"/>
          <ac:spMkLst>
            <pc:docMk/>
            <pc:sldMk cId="898927383" sldId="258"/>
            <ac:spMk id="2" creationId="{00000000-0000-0000-0000-000000000000}"/>
          </ac:spMkLst>
        </pc:spChg>
        <pc:spChg chg="mod">
          <ac:chgData name="Pedro Francisco Vidal Lopez" userId="4ad2ed34181bdfd8" providerId="LiveId" clId="{CF333972-6E84-41B9-B8BE-D2AD1298B95D}" dt="2020-09-01T14:30:54.890" v="301" actId="14100"/>
          <ac:spMkLst>
            <pc:docMk/>
            <pc:sldMk cId="898927383" sldId="258"/>
            <ac:spMk id="3" creationId="{00000000-0000-0000-0000-000000000000}"/>
          </ac:spMkLst>
        </pc:spChg>
        <pc:spChg chg="add mod">
          <ac:chgData name="Pedro Francisco Vidal Lopez" userId="4ad2ed34181bdfd8" providerId="LiveId" clId="{CF333972-6E84-41B9-B8BE-D2AD1298B95D}" dt="2020-09-01T14:31:09.219" v="308"/>
          <ac:spMkLst>
            <pc:docMk/>
            <pc:sldMk cId="898927383" sldId="258"/>
            <ac:spMk id="5" creationId="{BB325C23-273C-4FD9-94F0-0FA8BE76992B}"/>
          </ac:spMkLst>
        </pc:spChg>
        <pc:spChg chg="add mod">
          <ac:chgData name="Pedro Francisco Vidal Lopez" userId="4ad2ed34181bdfd8" providerId="LiveId" clId="{CF333972-6E84-41B9-B8BE-D2AD1298B95D}" dt="2020-09-01T14:31:15.916" v="310" actId="1076"/>
          <ac:spMkLst>
            <pc:docMk/>
            <pc:sldMk cId="898927383" sldId="258"/>
            <ac:spMk id="7" creationId="{8C53DD13-5C6B-4349-B399-6DA8203F3982}"/>
          </ac:spMkLst>
        </pc:spChg>
        <pc:spChg chg="add mod">
          <ac:chgData name="Pedro Francisco Vidal Lopez" userId="4ad2ed34181bdfd8" providerId="LiveId" clId="{CF333972-6E84-41B9-B8BE-D2AD1298B95D}" dt="2020-09-01T14:32:26.639" v="365" actId="1076"/>
          <ac:spMkLst>
            <pc:docMk/>
            <pc:sldMk cId="898927383" sldId="258"/>
            <ac:spMk id="8" creationId="{DD2F78F3-C121-4EE1-9479-2E15CD75B969}"/>
          </ac:spMkLst>
        </pc:spChg>
      </pc:sldChg>
      <pc:sldChg chg="new del">
        <pc:chgData name="Pedro Francisco Vidal Lopez" userId="4ad2ed34181bdfd8" providerId="LiveId" clId="{CF333972-6E84-41B9-B8BE-D2AD1298B95D}" dt="2020-09-01T14:29:17.662" v="190" actId="680"/>
        <pc:sldMkLst>
          <pc:docMk/>
          <pc:sldMk cId="3201459650" sldId="322"/>
        </pc:sldMkLst>
      </pc:sldChg>
      <pc:sldMasterChg chg="addSp delSp modSp mod">
        <pc:chgData name="Pedro Francisco Vidal Lopez" userId="4ad2ed34181bdfd8" providerId="LiveId" clId="{CF333972-6E84-41B9-B8BE-D2AD1298B95D}" dt="2020-09-01T14:27:57.658" v="162" actId="1038"/>
        <pc:sldMasterMkLst>
          <pc:docMk/>
          <pc:sldMasterMk cId="0" sldId="2147483648"/>
        </pc:sldMasterMkLst>
        <pc:spChg chg="mod">
          <ac:chgData name="Pedro Francisco Vidal Lopez" userId="4ad2ed34181bdfd8" providerId="LiveId" clId="{CF333972-6E84-41B9-B8BE-D2AD1298B95D}" dt="2020-09-01T14:27:32.800" v="135" actId="1076"/>
          <ac:spMkLst>
            <pc:docMk/>
            <pc:sldMasterMk cId="0" sldId="2147483648"/>
            <ac:spMk id="6" creationId="{238FBAC5-02E1-434B-8FA8-704A81CA6EAB}"/>
          </ac:spMkLst>
        </pc:spChg>
        <pc:spChg chg="mod">
          <ac:chgData name="Pedro Francisco Vidal Lopez" userId="4ad2ed34181bdfd8" providerId="LiveId" clId="{CF333972-6E84-41B9-B8BE-D2AD1298B95D}" dt="2020-09-01T14:27:39.030" v="136" actId="1076"/>
          <ac:spMkLst>
            <pc:docMk/>
            <pc:sldMasterMk cId="0" sldId="2147483648"/>
            <ac:spMk id="8" creationId="{4F24EA3A-C058-4DA1-817E-EF2A7947995D}"/>
          </ac:spMkLst>
        </pc:spChg>
        <pc:spChg chg="mod">
          <ac:chgData name="Pedro Francisco Vidal Lopez" userId="4ad2ed34181bdfd8" providerId="LiveId" clId="{CF333972-6E84-41B9-B8BE-D2AD1298B95D}" dt="2020-09-01T14:20:53.077" v="73" actId="1076"/>
          <ac:spMkLst>
            <pc:docMk/>
            <pc:sldMasterMk cId="0" sldId="2147483648"/>
            <ac:spMk id="43" creationId="{FD913F3D-91FD-43D1-8A26-F11B621CDEE9}"/>
          </ac:spMkLst>
        </pc:spChg>
        <pc:picChg chg="del">
          <ac:chgData name="Pedro Francisco Vidal Lopez" userId="4ad2ed34181bdfd8" providerId="LiveId" clId="{CF333972-6E84-41B9-B8BE-D2AD1298B95D}" dt="2020-09-01T14:16:00.853" v="2" actId="478"/>
          <ac:picMkLst>
            <pc:docMk/>
            <pc:sldMasterMk cId="0" sldId="2147483648"/>
            <ac:picMk id="9" creationId="{B4B7C89A-746C-4E4D-AD85-C15AF4210714}"/>
          </ac:picMkLst>
        </pc:picChg>
        <pc:picChg chg="add mod">
          <ac:chgData name="Pedro Francisco Vidal Lopez" userId="4ad2ed34181bdfd8" providerId="LiveId" clId="{CF333972-6E84-41B9-B8BE-D2AD1298B95D}" dt="2020-09-01T14:20:31.429" v="70" actId="1076"/>
          <ac:picMkLst>
            <pc:docMk/>
            <pc:sldMasterMk cId="0" sldId="2147483648"/>
            <ac:picMk id="10" creationId="{84A882D9-73E8-4E22-A615-4AE34662F9D6}"/>
          </ac:picMkLst>
        </pc:picChg>
        <pc:picChg chg="mod">
          <ac:chgData name="Pedro Francisco Vidal Lopez" userId="4ad2ed34181bdfd8" providerId="LiveId" clId="{CF333972-6E84-41B9-B8BE-D2AD1298B95D}" dt="2020-09-01T14:27:57.658" v="162" actId="1038"/>
          <ac:picMkLst>
            <pc:docMk/>
            <pc:sldMasterMk cId="0" sldId="2147483648"/>
            <ac:picMk id="36" creationId="{7DD38773-A8C1-4007-AC24-6CE3415941BE}"/>
          </ac:picMkLst>
        </pc:picChg>
        <pc:picChg chg="mod">
          <ac:chgData name="Pedro Francisco Vidal Lopez" userId="4ad2ed34181bdfd8" providerId="LiveId" clId="{CF333972-6E84-41B9-B8BE-D2AD1298B95D}" dt="2020-09-01T14:27:57.658" v="162" actId="1038"/>
          <ac:picMkLst>
            <pc:docMk/>
            <pc:sldMasterMk cId="0" sldId="2147483648"/>
            <ac:picMk id="42" creationId="{D5198D82-EA85-468D-B2DD-090F2B4FEB6D}"/>
          </ac:picMkLst>
        </pc:picChg>
      </pc:sldMasterChg>
      <pc:sldMasterChg chg="new del mod addSldLayout delSldLayout">
        <pc:chgData name="Pedro Francisco Vidal Lopez" userId="4ad2ed34181bdfd8" providerId="LiveId" clId="{CF333972-6E84-41B9-B8BE-D2AD1298B95D}" dt="2020-09-01T14:15:25.840" v="1" actId="6938"/>
        <pc:sldMasterMkLst>
          <pc:docMk/>
          <pc:sldMasterMk cId="225600365" sldId="2147483665"/>
        </pc:sldMasterMkLst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3409200947" sldId="2147483666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1330472878" sldId="2147483667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4090644265" sldId="2147483668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2179875086" sldId="2147483669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3660480800" sldId="2147483670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3729610553" sldId="2147483671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1027541189" sldId="2147483672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1426385488" sldId="2147483673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1727843571" sldId="2147483674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4171009144" sldId="2147483675"/>
          </pc:sldLayoutMkLst>
        </pc:sldLayoutChg>
        <pc:sldLayoutChg chg="new del replId">
          <pc:chgData name="Pedro Francisco Vidal Lopez" userId="4ad2ed34181bdfd8" providerId="LiveId" clId="{CF333972-6E84-41B9-B8BE-D2AD1298B95D}" dt="2020-09-01T14:15:25.840" v="1" actId="6938"/>
          <pc:sldLayoutMkLst>
            <pc:docMk/>
            <pc:sldMasterMk cId="225600365" sldId="2147483665"/>
            <pc:sldLayoutMk cId="4030075798" sldId="214748367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4" Type="http://schemas.openxmlformats.org/officeDocument/2006/relationships/chartUserShapes" Target="../drawings/drawing1.xml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CLASE </a:t>
            </a:r>
            <a:r>
              <a:rPr lang="es-ES_tradnl" dirty="0" smtClean="0"/>
              <a:t>FUNCIONAL (NYHA III)</a:t>
            </a:r>
            <a:endParaRPr lang="es-ES_trad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SEGUIMIENTO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cat>
            <c:strRef>
              <c:f>Hoja1!$A$2:$A$5</c:f>
              <c:strCache>
                <c:ptCount val="2"/>
                <c:pt idx="0">
                  <c:v>GRUPO 1</c:v>
                </c:pt>
                <c:pt idx="1">
                  <c:v>GRUPO 2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2.0</c:v>
                </c:pt>
                <c:pt idx="1">
                  <c:v>5.0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PREQUIRÚRGICO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.0106858839809175"/>
                  <c:y val="-0.00559046785613041"/>
                </c:manualLayout>
              </c:layout>
              <c:tx>
                <c:rich>
                  <a:bodyPr/>
                  <a:lstStyle/>
                  <a:p>
                    <a:fld id="{3DE53418-AF62-1A44-964A-05866865B8AC}" type="VALUE">
                      <a:rPr lang="pt-BR" smtClean="0"/>
                      <a:pPr/>
                      <a:t>[VALOR]</a:t>
                    </a:fld>
                    <a:r>
                      <a:rPr lang="pt-BR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0213717679618351"/>
                  <c:y val="-0.0195666374964564"/>
                </c:manualLayout>
              </c:layout>
              <c:tx>
                <c:rich>
                  <a:bodyPr/>
                  <a:lstStyle/>
                  <a:p>
                    <a:fld id="{C86C8EC4-A930-4645-80A2-D68002AD27FE}" type="VALUE">
                      <a:rPr lang="pt-BR" smtClean="0"/>
                      <a:pPr/>
                      <a:t>[VALOR]</a:t>
                    </a:fld>
                    <a:r>
                      <a:rPr lang="pt-BR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GRUPO 1</c:v>
                </c:pt>
                <c:pt idx="1">
                  <c:v>GRUPO 2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58.0</c:v>
                </c:pt>
                <c:pt idx="1">
                  <c:v>81.0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cat>
            <c:strRef>
              <c:f>Hoja1!$A$2:$A$5</c:f>
              <c:strCache>
                <c:ptCount val="2"/>
                <c:pt idx="0">
                  <c:v>GRUPO 1</c:v>
                </c:pt>
                <c:pt idx="1">
                  <c:v>GRUPO 2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90699360"/>
        <c:axId val="-2090753264"/>
        <c:axId val="0"/>
      </c:bar3DChart>
      <c:catAx>
        <c:axId val="-209069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2090753264"/>
        <c:crosses val="autoZero"/>
        <c:auto val="1"/>
        <c:lblAlgn val="ctr"/>
        <c:lblOffset val="100"/>
        <c:noMultiLvlLbl val="0"/>
      </c:catAx>
      <c:valAx>
        <c:axId val="-209075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209069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512500833569835"/>
          <c:y val="0.437669819744487"/>
          <c:w val="0.477651411175574"/>
          <c:h val="0.301921339569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 smtClean="0"/>
              <a:t>PRUEBA</a:t>
            </a:r>
            <a:r>
              <a:rPr lang="es-ES_tradnl" baseline="0" dirty="0" smtClean="0"/>
              <a:t> DE LOS 6 MINUTOS</a:t>
            </a:r>
            <a:endParaRPr lang="es-ES_trad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SEGUIMIENTO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cat>
            <c:strRef>
              <c:f>Hoja1!$A$2:$A$5</c:f>
              <c:strCache>
                <c:ptCount val="2"/>
                <c:pt idx="0">
                  <c:v>GRUPO 1</c:v>
                </c:pt>
                <c:pt idx="1">
                  <c:v>GRUPO 2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468.0</c:v>
                </c:pt>
                <c:pt idx="1">
                  <c:v>464.0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PREQUIRÚRGICO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.0834991681989995"/>
                  <c:y val="0.027546261451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810433103107935"/>
                  <c:y val="0.0165277568710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GRUPO 1</c:v>
                </c:pt>
                <c:pt idx="1">
                  <c:v>GRUPO 2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437.0</c:v>
                </c:pt>
                <c:pt idx="1">
                  <c:v>383.0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cat>
            <c:strRef>
              <c:f>Hoja1!$A$2:$A$5</c:f>
              <c:strCache>
                <c:ptCount val="2"/>
                <c:pt idx="0">
                  <c:v>GRUPO 1</c:v>
                </c:pt>
                <c:pt idx="1">
                  <c:v>GRUPO 2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7131472"/>
        <c:axId val="-2047127904"/>
        <c:axId val="0"/>
      </c:bar3DChart>
      <c:catAx>
        <c:axId val="-204713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2047127904"/>
        <c:crosses val="autoZero"/>
        <c:auto val="1"/>
        <c:lblAlgn val="ctr"/>
        <c:lblOffset val="100"/>
        <c:noMultiLvlLbl val="0"/>
      </c:catAx>
      <c:valAx>
        <c:axId val="-204712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204713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537693647778541"/>
          <c:y val="0.486371880790554"/>
          <c:w val="0.435578496663031"/>
          <c:h val="0.3138544858384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F0DD2-7016-0844-9172-C83F4D24C141}" type="doc">
      <dgm:prSet loTypeId="urn:microsoft.com/office/officeart/2005/8/layout/hierarchy3" loCatId="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C20BE139-DFA8-6146-86EA-2469778248BB}">
      <dgm:prSet phldrT="[Texto]"/>
      <dgm:spPr>
        <a:solidFill>
          <a:srgbClr val="0070C0"/>
        </a:solidFill>
      </dgm:spPr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260 pacientes </a:t>
          </a:r>
          <a:r>
            <a:rPr lang="es-ES_tradnl" dirty="0" smtClean="0">
              <a:solidFill>
                <a:schemeClr val="tx1"/>
              </a:solidFill>
            </a:rPr>
            <a:t>(HPTEC) </a:t>
          </a:r>
          <a:endParaRPr lang="es-ES_tradnl" dirty="0">
            <a:solidFill>
              <a:schemeClr val="tx1"/>
            </a:solidFill>
          </a:endParaRPr>
        </a:p>
      </dgm:t>
    </dgm:pt>
    <dgm:pt modelId="{28B48642-2516-3A40-806A-D1A03A866283}" type="parTrans" cxnId="{5808793C-21DA-D34C-A945-9095B6A1D28D}">
      <dgm:prSet/>
      <dgm:spPr/>
      <dgm:t>
        <a:bodyPr/>
        <a:lstStyle/>
        <a:p>
          <a:endParaRPr lang="es-ES_tradnl"/>
        </a:p>
      </dgm:t>
    </dgm:pt>
    <dgm:pt modelId="{8F29F445-3BD9-6043-8C2D-AD98ECBFFA82}" type="sibTrans" cxnId="{5808793C-21DA-D34C-A945-9095B6A1D28D}">
      <dgm:prSet/>
      <dgm:spPr/>
      <dgm:t>
        <a:bodyPr/>
        <a:lstStyle/>
        <a:p>
          <a:endParaRPr lang="es-ES_tradnl"/>
        </a:p>
      </dgm:t>
    </dgm:pt>
    <dgm:pt modelId="{88C196A0-D90C-D14D-8E53-1BD8895653C9}">
      <dgm:prSet phldrT="[Texto]"/>
      <dgm:spPr>
        <a:solidFill>
          <a:schemeClr val="accent6">
            <a:lumMod val="20000"/>
            <a:lumOff val="80000"/>
            <a:alpha val="9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s-ES_tradnl" b="1" dirty="0" smtClean="0"/>
            <a:t>GRUPO 1: </a:t>
          </a:r>
          <a:r>
            <a:rPr lang="es-ES_tradnl" b="0" dirty="0" smtClean="0"/>
            <a:t>HPTEC nivel III (N= 50)</a:t>
          </a:r>
          <a:endParaRPr lang="es-ES_tradnl" b="0" dirty="0"/>
        </a:p>
      </dgm:t>
    </dgm:pt>
    <dgm:pt modelId="{0515EEA3-99EB-5E4C-80CB-5B7835388A27}" type="parTrans" cxnId="{E3FB3587-8E12-7D45-B642-780C356F09E9}">
      <dgm:prSet/>
      <dgm:spPr/>
      <dgm:t>
        <a:bodyPr/>
        <a:lstStyle/>
        <a:p>
          <a:endParaRPr lang="es-ES_tradnl"/>
        </a:p>
      </dgm:t>
    </dgm:pt>
    <dgm:pt modelId="{3B249D20-EAE9-1D43-994F-D93C241C5ED3}" type="sibTrans" cxnId="{E3FB3587-8E12-7D45-B642-780C356F09E9}">
      <dgm:prSet/>
      <dgm:spPr/>
      <dgm:t>
        <a:bodyPr/>
        <a:lstStyle/>
        <a:p>
          <a:endParaRPr lang="es-ES_tradnl"/>
        </a:p>
      </dgm:t>
    </dgm:pt>
    <dgm:pt modelId="{5BA592D9-CFC7-D949-AEBF-B9C586FD7015}">
      <dgm:prSet phldrT="[Texto]"/>
      <dgm:spPr>
        <a:solidFill>
          <a:schemeClr val="accent6">
            <a:lumMod val="20000"/>
            <a:lumOff val="80000"/>
            <a:alpha val="9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s-ES_tradnl" b="1" dirty="0" smtClean="0"/>
            <a:t>GRUPO 2: </a:t>
          </a:r>
          <a:r>
            <a:rPr lang="es-ES_tradnl" b="0" dirty="0" smtClean="0"/>
            <a:t>HPTEC nivel I y II (N= 210)</a:t>
          </a:r>
          <a:endParaRPr lang="es-ES_tradnl" b="0" dirty="0"/>
        </a:p>
      </dgm:t>
    </dgm:pt>
    <dgm:pt modelId="{01822B5F-0D5C-AB4D-869E-8478494B36B1}" type="parTrans" cxnId="{0243A0E3-1337-9B40-A938-2176D940FFC1}">
      <dgm:prSet/>
      <dgm:spPr/>
      <dgm:t>
        <a:bodyPr/>
        <a:lstStyle/>
        <a:p>
          <a:endParaRPr lang="es-ES_tradnl"/>
        </a:p>
      </dgm:t>
    </dgm:pt>
    <dgm:pt modelId="{A4CFEF9A-A79C-0040-A9E5-75421A13BBA1}" type="sibTrans" cxnId="{0243A0E3-1337-9B40-A938-2176D940FFC1}">
      <dgm:prSet/>
      <dgm:spPr/>
      <dgm:t>
        <a:bodyPr/>
        <a:lstStyle/>
        <a:p>
          <a:endParaRPr lang="es-ES_tradnl"/>
        </a:p>
      </dgm:t>
    </dgm:pt>
    <dgm:pt modelId="{B6653204-05BD-E441-921E-4BC09BDCB122}" type="pres">
      <dgm:prSet presAssocID="{326F0DD2-7016-0844-9172-C83F4D24C1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E8B7C6D3-6171-C448-B5CC-14730B0B7F44}" type="pres">
      <dgm:prSet presAssocID="{C20BE139-DFA8-6146-86EA-2469778248BB}" presName="root" presStyleCnt="0"/>
      <dgm:spPr/>
      <dgm:t>
        <a:bodyPr/>
        <a:lstStyle/>
        <a:p>
          <a:endParaRPr lang="es-ES_tradnl"/>
        </a:p>
      </dgm:t>
    </dgm:pt>
    <dgm:pt modelId="{081081B2-D554-6240-8EE2-61E4ED5DBC3D}" type="pres">
      <dgm:prSet presAssocID="{C20BE139-DFA8-6146-86EA-2469778248BB}" presName="rootComposite" presStyleCnt="0"/>
      <dgm:spPr/>
      <dgm:t>
        <a:bodyPr/>
        <a:lstStyle/>
        <a:p>
          <a:endParaRPr lang="es-ES_tradnl"/>
        </a:p>
      </dgm:t>
    </dgm:pt>
    <dgm:pt modelId="{F157CBA8-5E82-AE4F-A835-E0C39EB4B0E3}" type="pres">
      <dgm:prSet presAssocID="{C20BE139-DFA8-6146-86EA-2469778248BB}" presName="rootText" presStyleLbl="node1" presStyleIdx="0" presStyleCnt="1" custScaleX="166910" custScaleY="79537"/>
      <dgm:spPr/>
      <dgm:t>
        <a:bodyPr/>
        <a:lstStyle/>
        <a:p>
          <a:endParaRPr lang="es-ES_tradnl"/>
        </a:p>
      </dgm:t>
    </dgm:pt>
    <dgm:pt modelId="{70A929BA-3F48-9545-9913-E3CE6F120611}" type="pres">
      <dgm:prSet presAssocID="{C20BE139-DFA8-6146-86EA-2469778248BB}" presName="rootConnector" presStyleLbl="node1" presStyleIdx="0" presStyleCnt="1"/>
      <dgm:spPr/>
      <dgm:t>
        <a:bodyPr/>
        <a:lstStyle/>
        <a:p>
          <a:endParaRPr lang="es-ES_tradnl"/>
        </a:p>
      </dgm:t>
    </dgm:pt>
    <dgm:pt modelId="{BA4F94F8-02D2-234E-B00A-926BE7C49FFF}" type="pres">
      <dgm:prSet presAssocID="{C20BE139-DFA8-6146-86EA-2469778248BB}" presName="childShape" presStyleCnt="0"/>
      <dgm:spPr/>
      <dgm:t>
        <a:bodyPr/>
        <a:lstStyle/>
        <a:p>
          <a:endParaRPr lang="es-ES_tradnl"/>
        </a:p>
      </dgm:t>
    </dgm:pt>
    <dgm:pt modelId="{E52E2290-BF6B-B54B-9DB9-5E6680922313}" type="pres">
      <dgm:prSet presAssocID="{0515EEA3-99EB-5E4C-80CB-5B7835388A27}" presName="Name13" presStyleLbl="parChTrans1D2" presStyleIdx="0" presStyleCnt="2"/>
      <dgm:spPr/>
      <dgm:t>
        <a:bodyPr/>
        <a:lstStyle/>
        <a:p>
          <a:endParaRPr lang="es-ES_tradnl"/>
        </a:p>
      </dgm:t>
    </dgm:pt>
    <dgm:pt modelId="{30CA8590-6652-BF49-A443-7EC3A300F953}" type="pres">
      <dgm:prSet presAssocID="{88C196A0-D90C-D14D-8E53-1BD8895653C9}" presName="childText" presStyleLbl="bgAcc1" presStyleIdx="0" presStyleCnt="2" custScaleX="15696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7C3735C-3CC2-4A48-984C-561F22B54DC1}" type="pres">
      <dgm:prSet presAssocID="{01822B5F-0D5C-AB4D-869E-8478494B36B1}" presName="Name13" presStyleLbl="parChTrans1D2" presStyleIdx="1" presStyleCnt="2"/>
      <dgm:spPr/>
      <dgm:t>
        <a:bodyPr/>
        <a:lstStyle/>
        <a:p>
          <a:endParaRPr lang="es-ES_tradnl"/>
        </a:p>
      </dgm:t>
    </dgm:pt>
    <dgm:pt modelId="{D5B7FFAC-1089-E648-AAE2-1EB2E0F5326A}" type="pres">
      <dgm:prSet presAssocID="{5BA592D9-CFC7-D949-AEBF-B9C586FD7015}" presName="childText" presStyleLbl="bgAcc1" presStyleIdx="1" presStyleCnt="2" custScaleX="15690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8A1CCCF-92F9-2B41-BA29-213A4C36AE55}" type="presOf" srcId="{0515EEA3-99EB-5E4C-80CB-5B7835388A27}" destId="{E52E2290-BF6B-B54B-9DB9-5E6680922313}" srcOrd="0" destOrd="0" presId="urn:microsoft.com/office/officeart/2005/8/layout/hierarchy3"/>
    <dgm:cxn modelId="{5808793C-21DA-D34C-A945-9095B6A1D28D}" srcId="{326F0DD2-7016-0844-9172-C83F4D24C141}" destId="{C20BE139-DFA8-6146-86EA-2469778248BB}" srcOrd="0" destOrd="0" parTransId="{28B48642-2516-3A40-806A-D1A03A866283}" sibTransId="{8F29F445-3BD9-6043-8C2D-AD98ECBFFA82}"/>
    <dgm:cxn modelId="{EAEDBCC6-EB8A-9046-B155-D9817314E650}" type="presOf" srcId="{C20BE139-DFA8-6146-86EA-2469778248BB}" destId="{70A929BA-3F48-9545-9913-E3CE6F120611}" srcOrd="1" destOrd="0" presId="urn:microsoft.com/office/officeart/2005/8/layout/hierarchy3"/>
    <dgm:cxn modelId="{3A3C4048-7B08-9C46-8E3D-FEDB6A9EE18B}" type="presOf" srcId="{5BA592D9-CFC7-D949-AEBF-B9C586FD7015}" destId="{D5B7FFAC-1089-E648-AAE2-1EB2E0F5326A}" srcOrd="0" destOrd="0" presId="urn:microsoft.com/office/officeart/2005/8/layout/hierarchy3"/>
    <dgm:cxn modelId="{F6D6245C-9910-D447-8E97-D5F5E7B3B2B9}" type="presOf" srcId="{88C196A0-D90C-D14D-8E53-1BD8895653C9}" destId="{30CA8590-6652-BF49-A443-7EC3A300F953}" srcOrd="0" destOrd="0" presId="urn:microsoft.com/office/officeart/2005/8/layout/hierarchy3"/>
    <dgm:cxn modelId="{86FB5C40-1971-ED4C-AF79-8811FA234776}" type="presOf" srcId="{01822B5F-0D5C-AB4D-869E-8478494B36B1}" destId="{27C3735C-3CC2-4A48-984C-561F22B54DC1}" srcOrd="0" destOrd="0" presId="urn:microsoft.com/office/officeart/2005/8/layout/hierarchy3"/>
    <dgm:cxn modelId="{988EBBE9-7747-7946-848C-FA5685DE8B70}" type="presOf" srcId="{326F0DD2-7016-0844-9172-C83F4D24C141}" destId="{B6653204-05BD-E441-921E-4BC09BDCB122}" srcOrd="0" destOrd="0" presId="urn:microsoft.com/office/officeart/2005/8/layout/hierarchy3"/>
    <dgm:cxn modelId="{0243A0E3-1337-9B40-A938-2176D940FFC1}" srcId="{C20BE139-DFA8-6146-86EA-2469778248BB}" destId="{5BA592D9-CFC7-D949-AEBF-B9C586FD7015}" srcOrd="1" destOrd="0" parTransId="{01822B5F-0D5C-AB4D-869E-8478494B36B1}" sibTransId="{A4CFEF9A-A79C-0040-A9E5-75421A13BBA1}"/>
    <dgm:cxn modelId="{36F2C136-1A9B-054F-ABC3-3F06CBE859CF}" type="presOf" srcId="{C20BE139-DFA8-6146-86EA-2469778248BB}" destId="{F157CBA8-5E82-AE4F-A835-E0C39EB4B0E3}" srcOrd="0" destOrd="0" presId="urn:microsoft.com/office/officeart/2005/8/layout/hierarchy3"/>
    <dgm:cxn modelId="{E3FB3587-8E12-7D45-B642-780C356F09E9}" srcId="{C20BE139-DFA8-6146-86EA-2469778248BB}" destId="{88C196A0-D90C-D14D-8E53-1BD8895653C9}" srcOrd="0" destOrd="0" parTransId="{0515EEA3-99EB-5E4C-80CB-5B7835388A27}" sibTransId="{3B249D20-EAE9-1D43-994F-D93C241C5ED3}"/>
    <dgm:cxn modelId="{28CA1578-FBFB-244B-BEBE-C1D8A5B1119C}" type="presParOf" srcId="{B6653204-05BD-E441-921E-4BC09BDCB122}" destId="{E8B7C6D3-6171-C448-B5CC-14730B0B7F44}" srcOrd="0" destOrd="0" presId="urn:microsoft.com/office/officeart/2005/8/layout/hierarchy3"/>
    <dgm:cxn modelId="{5755216F-65CE-064C-A95A-2B8199983CBF}" type="presParOf" srcId="{E8B7C6D3-6171-C448-B5CC-14730B0B7F44}" destId="{081081B2-D554-6240-8EE2-61E4ED5DBC3D}" srcOrd="0" destOrd="0" presId="urn:microsoft.com/office/officeart/2005/8/layout/hierarchy3"/>
    <dgm:cxn modelId="{D6699090-3E9C-3C48-A645-5A9C9FA19435}" type="presParOf" srcId="{081081B2-D554-6240-8EE2-61E4ED5DBC3D}" destId="{F157CBA8-5E82-AE4F-A835-E0C39EB4B0E3}" srcOrd="0" destOrd="0" presId="urn:microsoft.com/office/officeart/2005/8/layout/hierarchy3"/>
    <dgm:cxn modelId="{E790185F-E070-4E48-AF1C-CEC433F6044E}" type="presParOf" srcId="{081081B2-D554-6240-8EE2-61E4ED5DBC3D}" destId="{70A929BA-3F48-9545-9913-E3CE6F120611}" srcOrd="1" destOrd="0" presId="urn:microsoft.com/office/officeart/2005/8/layout/hierarchy3"/>
    <dgm:cxn modelId="{DA4137A8-7028-DA45-8DDF-ED108A26B9CC}" type="presParOf" srcId="{E8B7C6D3-6171-C448-B5CC-14730B0B7F44}" destId="{BA4F94F8-02D2-234E-B00A-926BE7C49FFF}" srcOrd="1" destOrd="0" presId="urn:microsoft.com/office/officeart/2005/8/layout/hierarchy3"/>
    <dgm:cxn modelId="{5340BE8B-8662-7342-B8C4-570ED3CA5404}" type="presParOf" srcId="{BA4F94F8-02D2-234E-B00A-926BE7C49FFF}" destId="{E52E2290-BF6B-B54B-9DB9-5E6680922313}" srcOrd="0" destOrd="0" presId="urn:microsoft.com/office/officeart/2005/8/layout/hierarchy3"/>
    <dgm:cxn modelId="{D6AFEC87-4928-3447-98FF-D28042D4450E}" type="presParOf" srcId="{BA4F94F8-02D2-234E-B00A-926BE7C49FFF}" destId="{30CA8590-6652-BF49-A443-7EC3A300F953}" srcOrd="1" destOrd="0" presId="urn:microsoft.com/office/officeart/2005/8/layout/hierarchy3"/>
    <dgm:cxn modelId="{639FCBD0-354D-CD4D-9901-5FB004208676}" type="presParOf" srcId="{BA4F94F8-02D2-234E-B00A-926BE7C49FFF}" destId="{27C3735C-3CC2-4A48-984C-561F22B54DC1}" srcOrd="2" destOrd="0" presId="urn:microsoft.com/office/officeart/2005/8/layout/hierarchy3"/>
    <dgm:cxn modelId="{DE5BA0DF-7BAB-BF4D-BD80-DB98A843F0BD}" type="presParOf" srcId="{BA4F94F8-02D2-234E-B00A-926BE7C49FFF}" destId="{D5B7FFAC-1089-E648-AAE2-1EB2E0F5326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7CBA8-5E82-AE4F-A835-E0C39EB4B0E3}">
      <dsp:nvSpPr>
        <dsp:cNvPr id="0" name=""/>
        <dsp:cNvSpPr/>
      </dsp:nvSpPr>
      <dsp:spPr>
        <a:xfrm>
          <a:off x="1671110" y="386"/>
          <a:ext cx="3315046" cy="78985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>
              <a:solidFill>
                <a:schemeClr val="tx1"/>
              </a:solidFill>
            </a:rPr>
            <a:t>260 pacientes </a:t>
          </a:r>
          <a:r>
            <a:rPr lang="es-ES_tradnl" sz="2400" kern="1200" dirty="0" smtClean="0">
              <a:solidFill>
                <a:schemeClr val="tx1"/>
              </a:solidFill>
            </a:rPr>
            <a:t>(HPTEC) </a:t>
          </a:r>
          <a:endParaRPr lang="es-ES_tradnl" sz="2400" kern="1200" dirty="0">
            <a:solidFill>
              <a:schemeClr val="tx1"/>
            </a:solidFill>
          </a:endParaRPr>
        </a:p>
      </dsp:txBody>
      <dsp:txXfrm>
        <a:off x="1694244" y="23520"/>
        <a:ext cx="3268778" cy="743585"/>
      </dsp:txXfrm>
    </dsp:sp>
    <dsp:sp modelId="{E52E2290-BF6B-B54B-9DB9-5E6680922313}">
      <dsp:nvSpPr>
        <dsp:cNvPr id="0" name=""/>
        <dsp:cNvSpPr/>
      </dsp:nvSpPr>
      <dsp:spPr>
        <a:xfrm>
          <a:off x="2002615" y="790240"/>
          <a:ext cx="331504" cy="744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4798"/>
              </a:lnTo>
              <a:lnTo>
                <a:pt x="331504" y="74479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CA8590-6652-BF49-A443-7EC3A300F953}">
      <dsp:nvSpPr>
        <dsp:cNvPr id="0" name=""/>
        <dsp:cNvSpPr/>
      </dsp:nvSpPr>
      <dsp:spPr>
        <a:xfrm>
          <a:off x="2334119" y="1038506"/>
          <a:ext cx="2493973" cy="99306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rnd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GRUPO 1: </a:t>
          </a:r>
          <a:r>
            <a:rPr lang="es-ES_tradnl" sz="2100" b="0" kern="1200" dirty="0" smtClean="0"/>
            <a:t>HPTEC nivel III (N= 50)</a:t>
          </a:r>
          <a:endParaRPr lang="es-ES_tradnl" sz="2100" b="0" kern="1200" dirty="0"/>
        </a:p>
      </dsp:txBody>
      <dsp:txXfrm>
        <a:off x="2363205" y="1067592"/>
        <a:ext cx="2435801" cy="934892"/>
      </dsp:txXfrm>
    </dsp:sp>
    <dsp:sp modelId="{27C3735C-3CC2-4A48-984C-561F22B54DC1}">
      <dsp:nvSpPr>
        <dsp:cNvPr id="0" name=""/>
        <dsp:cNvSpPr/>
      </dsp:nvSpPr>
      <dsp:spPr>
        <a:xfrm>
          <a:off x="2002615" y="790240"/>
          <a:ext cx="331504" cy="1986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6128"/>
              </a:lnTo>
              <a:lnTo>
                <a:pt x="331504" y="198612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7FFAC-1089-E648-AAE2-1EB2E0F5326A}">
      <dsp:nvSpPr>
        <dsp:cNvPr id="0" name=""/>
        <dsp:cNvSpPr/>
      </dsp:nvSpPr>
      <dsp:spPr>
        <a:xfrm>
          <a:off x="2334119" y="2279836"/>
          <a:ext cx="2493020" cy="99306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9050" cap="rnd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GRUPO 2: </a:t>
          </a:r>
          <a:r>
            <a:rPr lang="es-ES_tradnl" sz="2100" b="0" kern="1200" dirty="0" smtClean="0"/>
            <a:t>HPTEC nivel I y II (N= 210)</a:t>
          </a:r>
          <a:endParaRPr lang="es-ES_tradnl" sz="2100" b="0" kern="1200" dirty="0"/>
        </a:p>
      </dsp:txBody>
      <dsp:txXfrm>
        <a:off x="2363205" y="2308922"/>
        <a:ext cx="2434848" cy="934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0.25167</cdr:x>
      <cdr:y>0.11484</cdr:y>
    </cdr:from>
    <cdr:to>
      <cdr:x>0.52031</cdr:x>
      <cdr:y>0.22397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281734" y="481078"/>
          <a:ext cx="1368216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_tradnl" sz="1800" dirty="0" smtClean="0">
              <a:latin typeface="Arial" charset="0"/>
              <a:ea typeface="Arial" charset="0"/>
              <a:cs typeface="Arial" charset="0"/>
            </a:rPr>
            <a:t>468 metros</a:t>
          </a:r>
          <a:endParaRPr lang="es-ES_tradnl" sz="1800" dirty="0">
            <a:latin typeface="Arial" charset="0"/>
            <a:ea typeface="Arial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0.18732</cdr:x>
      <cdr:y>0.16941</cdr:y>
    </cdr:from>
    <cdr:to>
      <cdr:x>0.25167</cdr:x>
      <cdr:y>0.19077</cdr:y>
    </cdr:to>
    <cdr:cxnSp macro="">
      <cdr:nvCxnSpPr>
        <cdr:cNvPr id="5" name="Conector recto de flecha 4"/>
        <cdr:cNvCxnSpPr>
          <a:stCxn xmlns:a="http://schemas.openxmlformats.org/drawingml/2006/main" id="3" idx="1"/>
        </cdr:cNvCxnSpPr>
      </cdr:nvCxnSpPr>
      <cdr:spPr>
        <a:xfrm xmlns:a="http://schemas.openxmlformats.org/drawingml/2006/main" flipH="1">
          <a:off x="954031" y="709678"/>
          <a:ext cx="327703" cy="895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F3FF0BCE-1DCD-491C-9648-2C0FF456B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CEE6AE-0932-48D2-90CD-4B4AF8A659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4A2D7-2702-4DDB-AE47-100B7EAD3D64}" type="datetimeFigureOut">
              <a:rPr lang="es-ES" smtClean="0"/>
              <a:t>24/9/20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B3EE24A-5EA4-41E9-B0BA-172336B8A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8455E32D-B70B-47E7-BED4-74AB21164F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9BAE4-EA9A-439C-82F9-62569E9D241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102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55879-D3DC-9E49-AA90-A1B793EFF967}" type="datetimeFigureOut">
              <a:rPr lang="es-ES_tradnl" smtClean="0"/>
              <a:t>24/9/20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C4129-24ED-1249-8904-0F950DEF9F2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267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Hola a todos, soy Consuelo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Gotor</a:t>
            </a:r>
            <a:r>
              <a:rPr lang="es-ES_tradnl" baseline="0" dirty="0" smtClean="0"/>
              <a:t> P</a:t>
            </a:r>
            <a:r>
              <a:rPr lang="es-ES" baseline="0" dirty="0" err="1" smtClean="0"/>
              <a:t>érez</a:t>
            </a:r>
            <a:r>
              <a:rPr lang="es-ES" baseline="0" dirty="0" smtClean="0"/>
              <a:t> del hospital universitario 12 de Octubre.</a:t>
            </a:r>
          </a:p>
          <a:p>
            <a:endParaRPr lang="es-ES" baseline="0" dirty="0" smtClean="0"/>
          </a:p>
          <a:p>
            <a:r>
              <a:rPr lang="es-ES" sz="1200" baseline="0" dirty="0" smtClean="0"/>
              <a:t>El Trabajo que voy a presentar es un estudio sobre el tratamiento quirúrgico de la hipertensión arterial pulmonar </a:t>
            </a:r>
            <a:r>
              <a:rPr lang="es-ES" sz="1200" baseline="0" dirty="0" err="1" smtClean="0"/>
              <a:t>tromboembólica</a:t>
            </a:r>
            <a:r>
              <a:rPr lang="es-ES" sz="1200" baseline="0" dirty="0" smtClean="0"/>
              <a:t> crónica en pacientes con afectación distal.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6356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el punto de vista clínico los pacientes del grupo 1 presentan mejor perfil que los pacientes aceptados con afectación proximal,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 explicarse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menor edad media de este grupo. 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nivel hemodinámico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grupo 1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tiene menores RVP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prequirúrgicas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 nuestra serie sea la más extensa a nivel nacional, a la hora de afrontar mayores desafíos, como es la enfermedad distal, se ha comenzado realizando una mayor selección de los casos, aceptándose pacientes con mejor situación clínica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una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 correlación entre las RVP y la distribución anatómica del material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tromboembólico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 cuando se cumplía este último criterio el paciente era aceptado para cirugía independientemente de su situación clínica. 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167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analizar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resultados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intraoperatorios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observamos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duración de la parada circulatoria es significativamente mayor en el grupo 1, lo que puede explicarse por la mayor dificultad técnica que supone realizar una TEA distal. </a:t>
            </a:r>
          </a:p>
          <a:p>
            <a:endParaRPr lang="es-ES_tradnl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682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En esta diapositiva podemos ver</a:t>
            </a:r>
            <a:r>
              <a:rPr lang="es-ES_tradnl" baseline="0" dirty="0" smtClean="0"/>
              <a:t> un ejemplo de muestras quirúrgicas, ordenadas </a:t>
            </a:r>
            <a:r>
              <a:rPr lang="es-ES_tradnl" baseline="0" dirty="0" err="1" smtClean="0"/>
              <a:t>seg</a:t>
            </a:r>
            <a:r>
              <a:rPr lang="es-ES" baseline="0" dirty="0" err="1" smtClean="0"/>
              <a:t>ún</a:t>
            </a:r>
            <a:r>
              <a:rPr lang="es-ES" baseline="0" dirty="0" smtClean="0"/>
              <a:t> la clasificación </a:t>
            </a:r>
            <a:r>
              <a:rPr lang="es-ES" baseline="0" dirty="0" err="1" smtClean="0"/>
              <a:t>anatomoquirurgica</a:t>
            </a:r>
            <a:r>
              <a:rPr lang="es-ES" baseline="0" dirty="0" smtClean="0"/>
              <a:t> del grupo de San Diego.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2246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 podemos ver las principales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complicaciones postoperatorias,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vemos como en la gran mayoría no encontramos diferencias estadísticamente significativas entre ambos grupos. </a:t>
            </a:r>
          </a:p>
          <a:p>
            <a:endParaRPr lang="es-E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pesar de la mayor parada circulatoria en el grupo 1, nuestra tasa de complicaciones neurológicas es baja y similar en ambos grupos. </a:t>
            </a:r>
          </a:p>
          <a:p>
            <a:endParaRPr lang="es-ES_tradnl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pacientes del grupo 1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presentan una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 estancia en la Unidad de Cuidados Intensivos,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 refleja un postoperatorio inmediato más complejo a pesar de tratarse de enfermos con mejor situación clínica y hemodinámica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prequir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úrgica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Pero una vez superado este periodo, los resultados son excelentes y similares a los obtenidos en pacientes con enfermedad proximal.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997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mortalidad hospitalaria tras el tratamiento quirúrgico descrita en la literatura es menos del 5%, sin embargo en los pacientes con enfermedad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tromboembólica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distal puede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llegar al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8%.</a:t>
            </a:r>
          </a:p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 analizar nuestros resultados vemos que la mortalidad hospitalaria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presenta diferencias estadísticamente significativas al comparar ambos grupos. </a:t>
            </a:r>
          </a:p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 mortalidad hospitalaria en pacientes con enfermedad distal ha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sido tan solo de un 4%.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1829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analizar los resultados obtenidos durante el seguimiento </a:t>
            </a:r>
            <a:r>
              <a:rPr lang="es-ES_trad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postquir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úrgico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vemos como 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el estudio hemodinámico de control a los 6 meses de la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cirug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observamos diferencias estadísticamente significativas entre ambos grupos.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 residual,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la definición</a:t>
            </a:r>
            <a:r>
              <a:rPr lang="es-ES_tradnl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Papworth</a:t>
            </a:r>
            <a:r>
              <a:rPr lang="es-ES_tradnl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 un 19% de pacientes  del grupo 1 y en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22% del grupo 2,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diferencias estad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ísitcamente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significativas.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4802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" baseline="0" dirty="0" smtClean="0"/>
          </a:p>
          <a:p>
            <a:r>
              <a:rPr lang="es-ES" baseline="0" dirty="0" smtClean="0"/>
              <a:t>Como podemos observar en la diapositiva, al comparar los resultados clínicos obtenidos tras un año de seguimiento, no se obtienen diferencias estadísticamente significativas entre ambos grupos.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36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supervivencia analizado por grupos, fue de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96% al año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grupo 1 y 94% en el grupo 2, a los tres años 96% y 93%, y a los cinco años de seguimiento  96% y 90% respectivamente (p= 0,352). Las diferencias no fueron tampoco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estad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ísticamente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significativas.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414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>
                <a:latin typeface="Arial" charset="0"/>
                <a:ea typeface="Arial" charset="0"/>
                <a:cs typeface="Arial" charset="0"/>
              </a:rPr>
              <a:t>Al comparar los resultados antes y después de la cirugía en cada grupo, hemos observado, una mejoría clínica significativa en todos los pacientes, así como un descenso significativo de las presiones pulmonares y las resistencias vasculares.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>
                <a:latin typeface="Arial" charset="0"/>
                <a:ea typeface="Arial" charset="0"/>
                <a:cs typeface="Arial" charset="0"/>
              </a:rPr>
              <a:t>Además en ambos grupos se observa un descenso significativo del número de pacientes que precisan oxigenoterapia domiciliaria tras la cirugía.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>
                <a:latin typeface="Arial" charset="0"/>
                <a:ea typeface="Arial" charset="0"/>
                <a:cs typeface="Arial" charset="0"/>
              </a:rPr>
              <a:t>Todo ello muestra los excelentes resultados de la cirugía en toda la cohorte. 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0658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estudio presenta la limitación de ser un análisis retrospectivo de pacientes pertenecientes a un solo centro. De los 260 pacientes analizados, al 15% no fue posible realizarles el estudio hemodinámico de seguimiento, sin embargo, si disponemos de información clínica relevante como la supervivencia y clase funcional postquirúrgica.  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801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hipertensión pulmonar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tromboembólica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crónica es la entidad fundamental del grupo 4 de la clasificación clínica de HP. 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Desde el punto de vista hemodinámico se trataría de una HP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precapilar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PAPm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mayor o igual a 25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mmHg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resistencias vasculares pulmonares mayores o iguales a 300 dinas y PCP menor o igual a 15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mmHg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u="non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según los criterios diagnósticos establecidos en el momento en que se realizo este estudio.</a:t>
            </a:r>
            <a:endParaRPr lang="es-ES_tradnl" sz="1200" u="none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u="sng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</a:t>
            </a:r>
            <a:r>
              <a:rPr lang="es-ES_tradn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</a:t>
            </a:r>
            <a:r>
              <a:rPr lang="es-ES_tradn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diagnóstico</a:t>
            </a:r>
            <a:r>
              <a:rPr lang="es-ES_tradn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etiol</a:t>
            </a:r>
            <a:r>
              <a:rPr lang="es-ES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ógico</a:t>
            </a:r>
            <a:r>
              <a:rPr lang="es-E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establece con una gammagrafía de ventilación perfusión con defectos de perfusión tras, al menos, tres meses de correcta anticoagulación. </a:t>
            </a:r>
            <a:endParaRPr lang="es-ES_tradnl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u="non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850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Como hemos visto en la </a:t>
            </a:r>
            <a:r>
              <a:rPr lang="es-ES_tradnl" dirty="0" err="1" smtClean="0"/>
              <a:t>presentaci</a:t>
            </a:r>
            <a:r>
              <a:rPr lang="es-ES" dirty="0" err="1" smtClean="0"/>
              <a:t>ón</a:t>
            </a:r>
            <a:r>
              <a:rPr lang="es-ES" dirty="0" smtClean="0"/>
              <a:t>, </a:t>
            </a:r>
            <a:r>
              <a:rPr lang="es-ES_tradnl" baseline="0" dirty="0" smtClean="0"/>
              <a:t>no se han encontrado diferencias estad</a:t>
            </a:r>
            <a:r>
              <a:rPr lang="es-ES" baseline="0" dirty="0" err="1" smtClean="0"/>
              <a:t>ísticamente</a:t>
            </a:r>
            <a:r>
              <a:rPr lang="es-ES" baseline="0" dirty="0" smtClean="0"/>
              <a:t> significativas </a:t>
            </a:r>
            <a:r>
              <a:rPr lang="es-ES_tradnl" baseline="0" dirty="0" smtClean="0"/>
              <a:t>respecto a la mortalidad hospitalaria, principales complicaciones postoperatorias, tasa de </a:t>
            </a:r>
            <a:r>
              <a:rPr lang="es-ES_tradnl" baseline="0" dirty="0" err="1" smtClean="0"/>
              <a:t>hipertensi</a:t>
            </a:r>
            <a:r>
              <a:rPr lang="es-ES" baseline="0" dirty="0" err="1" smtClean="0"/>
              <a:t>ón</a:t>
            </a:r>
            <a:r>
              <a:rPr lang="es-ES" baseline="0" dirty="0" smtClean="0"/>
              <a:t> pulmonar residual y </a:t>
            </a:r>
            <a:r>
              <a:rPr lang="es-ES_tradnl" baseline="0" dirty="0" smtClean="0"/>
              <a:t>supervivencia, </a:t>
            </a:r>
            <a:r>
              <a:rPr lang="es-ES" baseline="0" dirty="0" smtClean="0"/>
              <a:t>al comparar pacientes con afectación distal y pacientes con afectación proximal sometidos a cirugía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tanto, podemos concluir que la cirugía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pacientes con HPTEC con afectación distal o segmentaria, cuando es realizada en un centro experto, puede llevarse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cabo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manera segura y obtener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 excelentes y similares a los pacientes intervenidos con afectación más proximal.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ubicación del material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tromboembólico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debe retrasar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derivación de pacientes a centros de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 que este retraso podría estar asociado con el desarrollo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arteriopatía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pulmonar secundaria, progresión de la hipertensión pulmonar, incrementar el riesgo de la cirugía y reducir la supervivencia del paciente.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8618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 smtClean="0"/>
              <a:t>Much</a:t>
            </a:r>
            <a:r>
              <a:rPr lang="es-ES" dirty="0" smtClean="0"/>
              <a:t>í</a:t>
            </a:r>
            <a:r>
              <a:rPr lang="es-ES_tradnl" dirty="0" smtClean="0"/>
              <a:t>simas gracias a todos por</a:t>
            </a:r>
            <a:r>
              <a:rPr lang="es-ES_tradnl" baseline="0" dirty="0" smtClean="0"/>
              <a:t> su </a:t>
            </a:r>
            <a:r>
              <a:rPr lang="es-ES_tradnl" baseline="0" dirty="0" err="1" smtClean="0"/>
              <a:t>atenci</a:t>
            </a:r>
            <a:r>
              <a:rPr lang="es-ES" baseline="0" dirty="0" err="1" smtClean="0"/>
              <a:t>ón</a:t>
            </a:r>
            <a:r>
              <a:rPr lang="es-ES" baseline="0" dirty="0" smtClean="0"/>
              <a:t>.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012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La accesibilidad quirúrgica se</a:t>
            </a:r>
            <a:r>
              <a:rPr lang="es-ES_tradnl" baseline="0" dirty="0" smtClean="0"/>
              <a:t> estudia con </a:t>
            </a:r>
            <a:r>
              <a:rPr lang="es-ES_tradnl" baseline="0" dirty="0" err="1" smtClean="0"/>
              <a:t>angio</a:t>
            </a:r>
            <a:r>
              <a:rPr lang="es-ES_tradnl" baseline="0" dirty="0" smtClean="0"/>
              <a:t> TAC y la </a:t>
            </a:r>
            <a:r>
              <a:rPr lang="es-ES_tradnl" baseline="0" dirty="0" err="1" smtClean="0"/>
              <a:t>arteriograf</a:t>
            </a:r>
            <a:r>
              <a:rPr lang="es-ES" baseline="0" dirty="0" err="1" smtClean="0"/>
              <a:t>ía</a:t>
            </a:r>
            <a:r>
              <a:rPr lang="es-ES" baseline="0" dirty="0" smtClean="0"/>
              <a:t> pulmonar, pruebas que nos permiten valorar la localización de las lesiones obstructivas.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28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verdadera incidencia de esta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enfermedad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es desconocida, pero se estima que se encuentra entre el 1-5% de los pacientes que sobreviven a un embolismo pulmonar.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u="sng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 existen otros factores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asociados con un mayor riesgo de HPTC </a:t>
            </a:r>
            <a:r>
              <a:rPr lang="es-ES_tradn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tener vías intravenosas </a:t>
            </a:r>
            <a:r>
              <a:rPr lang="es-ES_tradnl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es-ES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ónicas</a:t>
            </a:r>
            <a:r>
              <a:rPr lang="es-E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marcapasos, </a:t>
            </a:r>
            <a:r>
              <a:rPr lang="es-ES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shunt</a:t>
            </a:r>
            <a:r>
              <a:rPr lang="es-E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ventrículo-atriales, esplenectomía, neoplasias</a:t>
            </a:r>
            <a:r>
              <a:rPr lang="is-I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endParaRPr lang="es-ES_tradnl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5067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tromboendarterectomía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pulmonar bilateral es el tratamiento de elección. 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 indicación de cirugía debe realizarse en una Unidad Multidisciplinar basándose en la valoración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clínica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gravedad hemodinámica, accesibilidad quirúrgica y la comorbilidad del paciente. 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Los objetivos de la cirugía son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Mejorar la HP para disminuir los efectos de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el ventrículo derecho.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Mejorar la eficiencia respiratoria al liberar espacios ventilados pero no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perfundidos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y prevenir la progresión de la enfermedad.</a:t>
            </a:r>
          </a:p>
          <a:p>
            <a:endParaRPr lang="es-ES_tradnl" sz="1200" u="sng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 las series más importantes y en el registro internacional la mortalidad se sitúa por debajo del 5%</a:t>
            </a:r>
            <a:endParaRPr lang="es-ES_tradnl" u="none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223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la clasificación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anatomoquirúrgica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 grupo de la Universidad de California, San Diego, distinguimos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cuatro niveles: </a:t>
            </a:r>
            <a:r>
              <a:rPr lang="es-ES_tradnl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baseline="30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 I: trombos que ocupan las arterias pulmonares principales;</a:t>
            </a:r>
            <a:r>
              <a:rPr lang="es-ES_tradnl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 II: alteraciones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proximales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las arterias segmentarias;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 III: afectación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tromboembólica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 de las arterias segmentarias y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subsegmentarias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 IV: vasculopatía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arteriolar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afectación distal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encuentra entre los factores de riesgo de morbimortalidad hospitalaria tras la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cirug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TEA cuando la afectación es distal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supone un mayor desafío quirúrgico.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302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objetivo de nuestro estudio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nalizar los resultados de la TEA en pacientes con hipertensión arterial pulmonar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tromboembólica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crónica (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HPTEC)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 III.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0808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aseline="0" dirty="0" smtClean="0"/>
              <a:t>Hemos realizado un estudio retrospectivo observacional y descriptivo.</a:t>
            </a:r>
            <a:endParaRPr lang="es-ES_tradn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población del estudio incluye pacientes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sometidos a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tromboendarterectomía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pulmonar con un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seguimiento mínimo de un año tras la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intervenición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Dividimos esta población en grupo 1 (50 pacientes con  afectación distal nivel III,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supone un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19% de la serie) y grupo 2 (210 pacientes con afectación proximal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 I y II). 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162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Respecto a las características preoperatorias de los pacientes podemos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 como 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el grupo 1 la población es más joven,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porcentaje de hombres es menor</a:t>
            </a:r>
            <a:r>
              <a:rPr lang="es-ES_trad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hay un menor n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úmero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pacientes obesos.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diferencias son las únicas estadísticamente significativas.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8178F-502E-D543-B980-EEEF7CB217D1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233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565" y="557608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Imagen 8" descr="Imagen que contiene alimentos, dibujo, firmar&#10;&#10;Descripción generada automáticamente">
            <a:extLst>
              <a:ext uri="{FF2B5EF4-FFF2-40B4-BE49-F238E27FC236}">
                <a16:creationId xmlns="" xmlns:a16="http://schemas.microsoft.com/office/drawing/2014/main" id="{D954F492-C816-48B3-8DA4-D656AB7EF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" y="128496"/>
            <a:ext cx="1518458" cy="7030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6" name="Imagen 35" descr="Imagen que contiene alimentos, dibujo, firmar&#10;&#10;Descripción generada automáticamente">
            <a:extLst>
              <a:ext uri="{FF2B5EF4-FFF2-40B4-BE49-F238E27FC236}">
                <a16:creationId xmlns="" xmlns:a16="http://schemas.microsoft.com/office/drawing/2014/main" id="{7DD38773-A8C1-4007-AC24-6CE3415941B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55048" y="5793938"/>
            <a:ext cx="1171919" cy="542597"/>
          </a:xfrm>
          <a:prstGeom prst="rect">
            <a:avLst/>
          </a:prstGeom>
        </p:spPr>
      </p:pic>
      <p:pic>
        <p:nvPicPr>
          <p:cNvPr id="42" name="Imagen 41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D5198D82-EA85-468D-B2DD-090F2B4FEB6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55048" y="6416703"/>
            <a:ext cx="1171919" cy="334696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="" xmlns:a16="http://schemas.microsoft.com/office/drawing/2014/main" id="{FD913F3D-91FD-43D1-8A26-F11B621CDEE9}"/>
              </a:ext>
            </a:extLst>
          </p:cNvPr>
          <p:cNvSpPr/>
          <p:nvPr userDrawn="1"/>
        </p:nvSpPr>
        <p:spPr>
          <a:xfrm>
            <a:off x="1498199" y="0"/>
            <a:ext cx="45719" cy="6858000"/>
          </a:xfrm>
          <a:prstGeom prst="rect">
            <a:avLst/>
          </a:prstGeom>
          <a:solidFill>
            <a:srgbClr val="8921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238FBAC5-02E1-434B-8FA8-704A81CA6EAB}"/>
              </a:ext>
            </a:extLst>
          </p:cNvPr>
          <p:cNvSpPr/>
          <p:nvPr userDrawn="1"/>
        </p:nvSpPr>
        <p:spPr>
          <a:xfrm rot="16200000">
            <a:off x="-1739526" y="1807777"/>
            <a:ext cx="4427452" cy="6924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s-E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XXV Congreso Nacional </a:t>
            </a:r>
            <a:r>
              <a:rPr lang="es-ES" sz="11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Sociedad Española de Cirugía Cardiovascular y Endovascular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F24EA3A-C058-4DA1-817E-EF2A7947995D}"/>
              </a:ext>
            </a:extLst>
          </p:cNvPr>
          <p:cNvSpPr txBox="1"/>
          <p:nvPr userDrawn="1"/>
        </p:nvSpPr>
        <p:spPr>
          <a:xfrm rot="16200000">
            <a:off x="127472" y="3054892"/>
            <a:ext cx="22717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700" b="1" dirty="0">
                <a:solidFill>
                  <a:schemeClr val="accent1"/>
                </a:solidFill>
              </a:rPr>
              <a:t>Comunicación Oral</a:t>
            </a:r>
            <a:endParaRPr lang="es-ES" dirty="0"/>
          </a:p>
        </p:txBody>
      </p:sp>
      <p:pic>
        <p:nvPicPr>
          <p:cNvPr id="10" name="Imagen 9" descr="Imagen que contiene puente&#10;&#10;Descripción generada automáticamente">
            <a:extLst>
              <a:ext uri="{FF2B5EF4-FFF2-40B4-BE49-F238E27FC236}">
                <a16:creationId xmlns="" xmlns:a16="http://schemas.microsoft.com/office/drawing/2014/main" id="{84A882D9-73E8-4E22-A615-4AE34662F9D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25608" y="4703975"/>
            <a:ext cx="723559" cy="7235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4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4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4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image" Target="../media/image4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.png"/><Relationship Id="rId6" Type="http://schemas.openxmlformats.org/officeDocument/2006/relationships/image" Target="../media/image16.jp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4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4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4.png"/><Relationship Id="rId6" Type="http://schemas.openxmlformats.org/officeDocument/2006/relationships/image" Target="../media/image17.gif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6" Type="http://schemas.openxmlformats.org/officeDocument/2006/relationships/image" Target="../media/image12.jp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84939" y="1376856"/>
            <a:ext cx="8915399" cy="2102068"/>
          </a:xfrm>
        </p:spPr>
        <p:txBody>
          <a:bodyPr>
            <a:noAutofit/>
          </a:bodyPr>
          <a:lstStyle/>
          <a:p>
            <a:pPr algn="just"/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800" b="1" dirty="0" smtClean="0">
                <a:solidFill>
                  <a:srgbClr val="C00000"/>
                </a:solidFill>
              </a:rPr>
              <a:t>TROMBOENDARTERECTOMÍA </a:t>
            </a:r>
            <a:r>
              <a:rPr lang="es-ES" sz="2800" b="1" dirty="0">
                <a:solidFill>
                  <a:srgbClr val="C00000"/>
                </a:solidFill>
              </a:rPr>
              <a:t>PULMONAR EN PACIENTES CON HIPERTENSIÓN PULMONAR TROMBOEMBÓLICA CRÓNICA Y AFECTACIÓN DISTAL. </a:t>
            </a:r>
            <a:endParaRPr lang="es-ES_tradnl" sz="2800" b="1" dirty="0">
              <a:solidFill>
                <a:srgbClr val="C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3" y="3954380"/>
            <a:ext cx="8915399" cy="970550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</a:rPr>
              <a:t>Dra. Consuelo A. </a:t>
            </a:r>
            <a:r>
              <a:rPr lang="pt-BR" sz="2400" b="1" dirty="0" err="1" smtClean="0">
                <a:solidFill>
                  <a:schemeClr val="bg2">
                    <a:lumMod val="25000"/>
                  </a:schemeClr>
                </a:solidFill>
              </a:rPr>
              <a:t>Gotor</a:t>
            </a: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b="1" dirty="0" err="1" smtClean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s-ES" sz="2400" b="1" dirty="0" err="1" smtClean="0">
                <a:solidFill>
                  <a:schemeClr val="bg2">
                    <a:lumMod val="25000"/>
                  </a:schemeClr>
                </a:solidFill>
              </a:rPr>
              <a:t>érez</a:t>
            </a:r>
            <a:endParaRPr lang="pt-BR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</a:rPr>
              <a:t>Hospital </a:t>
            </a:r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</a:rPr>
              <a:t>Universitario 12 de Octubre </a:t>
            </a:r>
            <a:endParaRPr lang="es-ES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s-ES_tradnl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B325C23-273C-4FD9-94F0-0FA8BE76992B}"/>
              </a:ext>
            </a:extLst>
          </p:cNvPr>
          <p:cNvSpPr txBox="1"/>
          <p:nvPr/>
        </p:nvSpPr>
        <p:spPr>
          <a:xfrm>
            <a:off x="2484939" y="5242982"/>
            <a:ext cx="9470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Consuelo Alejandra </a:t>
            </a:r>
            <a:r>
              <a:rPr lang="es-ES" sz="1600" dirty="0" err="1" smtClean="0">
                <a:solidFill>
                  <a:schemeClr val="bg2">
                    <a:lumMod val="25000"/>
                  </a:schemeClr>
                </a:solidFill>
              </a:rPr>
              <a:t>Gotor</a:t>
            </a:r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 Pérez; María Jesús López </a:t>
            </a:r>
            <a:r>
              <a:rPr lang="es-ES" sz="1600" dirty="0" err="1" smtClean="0">
                <a:solidFill>
                  <a:schemeClr val="bg2">
                    <a:lumMod val="25000"/>
                  </a:schemeClr>
                </a:solidFill>
              </a:rPr>
              <a:t>Gude</a:t>
            </a:r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Carolina Barajas </a:t>
            </a:r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Díaz;</a:t>
            </a:r>
          </a:p>
          <a:p>
            <a:pPr algn="just"/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Victoria Benito Arnaiz; Enrique </a:t>
            </a:r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Pérez de la </a:t>
            </a:r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Sota; Jorge Enrique Centeno Rodríguez; </a:t>
            </a:r>
          </a:p>
          <a:p>
            <a:pPr algn="just"/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Andrea </a:t>
            </a:r>
            <a:r>
              <a:rPr lang="es-ES" sz="1600" dirty="0" err="1" smtClean="0">
                <a:solidFill>
                  <a:schemeClr val="bg2">
                    <a:lumMod val="25000"/>
                  </a:schemeClr>
                </a:solidFill>
              </a:rPr>
              <a:t>Eixerés</a:t>
            </a:r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 Esteve; Eva María Aguilar Blanco; José María Cortina-Romero. </a:t>
            </a:r>
            <a:endParaRPr lang="es-E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DD2F78F3-C121-4EE1-9479-2E15CD75B969}"/>
              </a:ext>
            </a:extLst>
          </p:cNvPr>
          <p:cNvSpPr txBox="1">
            <a:spLocks/>
          </p:cNvSpPr>
          <p:nvPr/>
        </p:nvSpPr>
        <p:spPr>
          <a:xfrm>
            <a:off x="4438259" y="223278"/>
            <a:ext cx="5217305" cy="858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200" b="1" dirty="0" smtClean="0">
                <a:solidFill>
                  <a:schemeClr val="accent1"/>
                </a:solidFill>
              </a:rPr>
              <a:t>Mesa 4 </a:t>
            </a:r>
            <a:r>
              <a:rPr lang="es-ES" sz="1600" dirty="0" smtClean="0">
                <a:solidFill>
                  <a:schemeClr val="accent1"/>
                </a:solidFill>
              </a:rPr>
              <a:t>(opta a premio) </a:t>
            </a:r>
            <a:endParaRPr lang="es-ES_tradnl" sz="1600" dirty="0">
              <a:solidFill>
                <a:schemeClr val="accent1"/>
              </a:solidFill>
            </a:endParaRPr>
          </a:p>
        </p:txBody>
      </p:sp>
      <p:pic>
        <p:nvPicPr>
          <p:cNvPr id="7" name="Diapositiv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578" y="2460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3669" y="314488"/>
            <a:ext cx="6526696" cy="749888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MATERIAL Y M</a:t>
            </a:r>
            <a:r>
              <a:rPr lang="es-ES" dirty="0" smtClean="0">
                <a:latin typeface="+mn-lt"/>
                <a:ea typeface="Arial" charset="0"/>
                <a:cs typeface="Arial" charset="0"/>
              </a:rPr>
              <a:t>ÉTODOS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3669" y="898903"/>
            <a:ext cx="8510018" cy="796685"/>
          </a:xfrm>
        </p:spPr>
        <p:txBody>
          <a:bodyPr/>
          <a:lstStyle/>
          <a:p>
            <a:pPr marL="0" indent="0">
              <a:buNone/>
            </a:pPr>
            <a:endParaRPr lang="es-ES" dirty="0" smtClean="0">
              <a:ea typeface="Arial" charset="0"/>
              <a:cs typeface="Arial" charset="0"/>
            </a:endParaRPr>
          </a:p>
          <a:p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93157"/>
              </p:ext>
            </p:extLst>
          </p:nvPr>
        </p:nvGraphicFramePr>
        <p:xfrm>
          <a:off x="2853722" y="1261691"/>
          <a:ext cx="8251601" cy="5504418"/>
        </p:xfrm>
        <a:graphic>
          <a:graphicData uri="http://schemas.openxmlformats.org/drawingml/2006/table">
            <a:tbl>
              <a:tblPr firstRow="1" firstCol="1" bandRow="1"/>
              <a:tblGrid>
                <a:gridCol w="3308539"/>
                <a:gridCol w="1650244"/>
                <a:gridCol w="1748590"/>
                <a:gridCol w="1544228"/>
              </a:tblGrid>
              <a:tr h="5916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Variables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PREOPERATORIO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4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96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8496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</a:tr>
              <a:tr h="3964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1 </a:t>
                      </a:r>
                      <a:r>
                        <a:rPr lang="es-ES_tradnl" sz="14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n= 50)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2 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(n=210)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Valor p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i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CLÍNICAS</a:t>
                      </a:r>
                      <a:endParaRPr lang="es-ES_tradnl" sz="14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CF III-IV, n (%)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29 (58)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170 (81)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0,001</a:t>
                      </a:r>
                      <a:endParaRPr lang="es-ES_tradnl" sz="14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TM6M, m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437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112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383 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120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0,010</a:t>
                      </a:r>
                      <a:endParaRPr lang="es-ES_tradnl" sz="14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i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HEMODINÁMICAS</a:t>
                      </a:r>
                      <a:endParaRPr lang="es-ES_tradnl" sz="14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PAPm, mmHg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44 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13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48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13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0,064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RVP, </a:t>
                      </a:r>
                      <a:r>
                        <a:rPr lang="es-ES_tradnl" sz="1400" b="1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dinas.s.cm</a:t>
                      </a: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–5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616 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378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800 </a:t>
                      </a:r>
                      <a:r>
                        <a:rPr lang="es-ES_tradnl" sz="1400" b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b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410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0,012</a:t>
                      </a:r>
                      <a:endParaRPr lang="es-ES_tradnl" sz="14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GC, l/min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 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 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0,113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i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ECOCARDIOGRÁFICAS</a:t>
                      </a:r>
                      <a:endParaRPr lang="es-ES_tradnl" sz="14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DDVD, mm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41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11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45 </a:t>
                      </a:r>
                      <a:r>
                        <a:rPr lang="es-ES_tradnl" sz="1400" b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b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9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0,029</a:t>
                      </a:r>
                      <a:endParaRPr lang="es-ES_tradnl" sz="14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958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TAPSE mm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18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0,139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0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i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TRATAMIENTO AL DIAGNÓSTICO N(%)</a:t>
                      </a:r>
                      <a:endParaRPr lang="es-ES_tradnl" sz="14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0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Tratamiento específico para HP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 (42)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113 (54)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0,133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Oxigenoterapia domiciliaria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15 (30)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64 (32)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0,753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Diapositiva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7242" y="2515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5862" y="358825"/>
            <a:ext cx="3192974" cy="780850"/>
          </a:xfrm>
        </p:spPr>
        <p:txBody>
          <a:bodyPr/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RESULTADOS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4081" y="1361935"/>
            <a:ext cx="8915400" cy="549404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s-ES_tradnl" sz="2800" b="1" dirty="0" smtClean="0">
                <a:ea typeface="Arial" charset="0"/>
                <a:cs typeface="Arial" charset="0"/>
              </a:rPr>
              <a:t>RESULTADOS INTRAOPERATORIOS</a:t>
            </a:r>
            <a:endParaRPr lang="es-ES_tradnl" sz="2800" b="1" dirty="0">
              <a:ea typeface="Arial" charset="0"/>
              <a:cs typeface="Arial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239417"/>
              </p:ext>
            </p:extLst>
          </p:nvPr>
        </p:nvGraphicFramePr>
        <p:xfrm>
          <a:off x="2279374" y="2239616"/>
          <a:ext cx="8228205" cy="4466748"/>
        </p:xfrm>
        <a:graphic>
          <a:graphicData uri="http://schemas.openxmlformats.org/drawingml/2006/table">
            <a:tbl>
              <a:tblPr firstRow="1" firstCol="1" bandRow="1"/>
              <a:tblGrid>
                <a:gridCol w="3004531"/>
                <a:gridCol w="1855381"/>
                <a:gridCol w="1888230"/>
                <a:gridCol w="1480063"/>
              </a:tblGrid>
              <a:tr h="8121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1 (n= 50)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2 (n=210)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Valor p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8121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TEA bilateral, n (%)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49 (98)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195 (96)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0,381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21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Tiempo de CEC en min.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220</a:t>
                      </a:r>
                      <a:r>
                        <a:rPr lang="es-ES_tradnl" sz="16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34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210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36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0,067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Tiempo de isquemia en min.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119</a:t>
                      </a:r>
                      <a:r>
                        <a:rPr lang="es-ES_tradnl" sz="16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114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26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0,193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21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Tiempo</a:t>
                      </a:r>
                      <a:r>
                        <a:rPr lang="es-ES" sz="1600" b="1" baseline="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s-ES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de </a:t>
                      </a:r>
                      <a:r>
                        <a:rPr lang="es-ES" sz="16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parada circulatorio en min.</a:t>
                      </a:r>
                      <a:endParaRPr lang="es-ES_tradnl" sz="16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49</a:t>
                      </a:r>
                      <a:r>
                        <a:rPr lang="es-ES_tradnl" sz="16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42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0,002</a:t>
                      </a:r>
                      <a:endParaRPr lang="es-ES_tradnl" sz="16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121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Hipotermia profunda en grados centígrados. 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18</a:t>
                      </a:r>
                      <a:r>
                        <a:rPr lang="es-ES_tradnl" sz="16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18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0,409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Diapositiva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481" y="32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4239" y="368695"/>
            <a:ext cx="8911687" cy="838055"/>
          </a:xfrm>
        </p:spPr>
        <p:txBody>
          <a:bodyPr>
            <a:normAutofit/>
          </a:bodyPr>
          <a:lstStyle/>
          <a:p>
            <a:r>
              <a:rPr lang="es-ES_tradnl" dirty="0" smtClean="0"/>
              <a:t>MUESTRAS QUIR</a:t>
            </a:r>
            <a:r>
              <a:rPr lang="es-ES" dirty="0" smtClean="0"/>
              <a:t>ÚRGICAS</a:t>
            </a:r>
            <a:endParaRPr lang="es-ES_tradnl" dirty="0"/>
          </a:p>
        </p:txBody>
      </p:sp>
      <p:pic>
        <p:nvPicPr>
          <p:cNvPr id="4" name="Picture 2" descr="F:\Casos jornadas\Federico Poliz\Reg_117\DSC_32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l="21364" t="4695" r="32578" b="7327"/>
          <a:stretch/>
        </p:blipFill>
        <p:spPr bwMode="auto">
          <a:xfrm>
            <a:off x="1754239" y="2202820"/>
            <a:ext cx="3045558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pulmon derecho definitivo"/>
          <p:cNvPicPr>
            <a:picLocks noChangeAspect="1" noChangeArrowheads="1"/>
          </p:cNvPicPr>
          <p:nvPr/>
        </p:nvPicPr>
        <p:blipFill rotWithShape="1">
          <a:blip r:embed="rId6" cstate="print"/>
          <a:srcRect l="5573" t="5035" r="4605" b="2884"/>
          <a:stretch/>
        </p:blipFill>
        <p:spPr bwMode="auto">
          <a:xfrm>
            <a:off x="5127941" y="2202820"/>
            <a:ext cx="3102045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HEMA\Desktop\Tésis\Firmas\IMG_8077.jpg"/>
          <p:cNvPicPr>
            <a:picLocks noChangeAspect="1" noChangeArrowheads="1"/>
          </p:cNvPicPr>
          <p:nvPr/>
        </p:nvPicPr>
        <p:blipFill>
          <a:blip r:embed="rId7" cstate="print"/>
          <a:srcRect l="4839" t="7475" r="17097" b="14555"/>
          <a:stretch>
            <a:fillRect/>
          </a:stretch>
        </p:blipFill>
        <p:spPr bwMode="auto">
          <a:xfrm>
            <a:off x="8558130" y="2202820"/>
            <a:ext cx="3108457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2551499" y="1364367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/>
              <a:t>NIVEL I </a:t>
            </a:r>
            <a:endParaRPr lang="es-ES_tradnl" sz="28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953444" y="1374799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/>
              <a:t>NIVEL II</a:t>
            </a:r>
            <a:endParaRPr lang="es-ES_tradnl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336344" y="1374799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/>
              <a:t>NIVEL III</a:t>
            </a:r>
            <a:endParaRPr lang="es-ES_tradnl" sz="2800" b="1" dirty="0"/>
          </a:p>
        </p:txBody>
      </p:sp>
      <p:pic>
        <p:nvPicPr>
          <p:cNvPr id="12" name="Diapositiva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8372" y="2571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6592" y="266060"/>
            <a:ext cx="3524278" cy="688096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RESULTADOS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6592" y="1053721"/>
            <a:ext cx="10820400" cy="463827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s-ES_tradnl" sz="3000" b="1" dirty="0" smtClean="0">
                <a:ea typeface="Arial" charset="0"/>
                <a:cs typeface="Arial" charset="0"/>
              </a:rPr>
              <a:t>RESULTADOS POSTOPERATORIOS.</a:t>
            </a:r>
          </a:p>
          <a:p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3254"/>
              </p:ext>
            </p:extLst>
          </p:nvPr>
        </p:nvGraphicFramePr>
        <p:xfrm>
          <a:off x="2180647" y="1642252"/>
          <a:ext cx="8977684" cy="4929307"/>
        </p:xfrm>
        <a:graphic>
          <a:graphicData uri="http://schemas.openxmlformats.org/drawingml/2006/table">
            <a:tbl>
              <a:tblPr firstRow="1" firstCol="1" bandRow="1"/>
              <a:tblGrid>
                <a:gridCol w="4109088"/>
                <a:gridCol w="1794722"/>
                <a:gridCol w="1883094"/>
                <a:gridCol w="1190780"/>
              </a:tblGrid>
              <a:tr h="10873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1 (n= 50)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2 (n=210)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Valor p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47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Ventilación mecánica </a:t>
                      </a:r>
                      <a:r>
                        <a:rPr lang="es-ES" sz="1600" b="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&gt; </a:t>
                      </a:r>
                      <a:r>
                        <a:rPr lang="es-ES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48 horas, n (%)</a:t>
                      </a:r>
                      <a:endParaRPr lang="es-ES_tradnl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0" u="none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 (42)</a:t>
                      </a:r>
                      <a:endParaRPr lang="es-ES_tradnl" sz="1600" b="0" u="none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72 (34)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0,306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Edema de </a:t>
                      </a:r>
                      <a:r>
                        <a:rPr lang="es-ES" sz="16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reperfusión</a:t>
                      </a: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s-ES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 </a:t>
                      </a: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(%)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 (24)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 (24)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0,966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Necesidad de ECMO, n 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(%)</a:t>
                      </a: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-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13 (6)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0,058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Complicación neurológica (ACV), n </a:t>
                      </a:r>
                      <a:r>
                        <a:rPr lang="es-ES" sz="1600" b="1" u="none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(%)</a:t>
                      </a: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(6)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10 (5)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0,456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Hemorragia pulmonar, </a:t>
                      </a:r>
                      <a:r>
                        <a:rPr lang="es-ES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 </a:t>
                      </a: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(%)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(4)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9 (4)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0,643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Mortalidad </a:t>
                      </a:r>
                      <a:r>
                        <a:rPr lang="es-ES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hospitalaria,</a:t>
                      </a:r>
                      <a:r>
                        <a:rPr lang="es-ES_tradnl" sz="1600" baseline="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s-ES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 </a:t>
                      </a: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(%)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(4)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 (6)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0,473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13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Estancia en UCI en días</a:t>
                      </a:r>
                      <a:r>
                        <a:rPr lang="es-ES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.</a:t>
                      </a:r>
                      <a:endParaRPr lang="es-ES_tradnl" sz="16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 (4-13)</a:t>
                      </a:r>
                      <a:endParaRPr lang="es-ES_tradnl" sz="1600" b="1" u="sng" dirty="0">
                        <a:solidFill>
                          <a:schemeClr val="accent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 (4-11)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0,023</a:t>
                      </a:r>
                      <a:endParaRPr lang="es-ES_tradnl" sz="16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7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Estancia hospitalaria en días</a:t>
                      </a:r>
                      <a:r>
                        <a:rPr lang="es-ES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.</a:t>
                      </a:r>
                    </a:p>
                  </a:txBody>
                  <a:tcPr marL="53658" marR="53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13 (8-20)</a:t>
                      </a:r>
                      <a:endParaRPr lang="es-ES_tradnl" sz="160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13(9-20)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0,998</a:t>
                      </a:r>
                      <a:endParaRPr lang="es-ES_tradnl" sz="16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53658" marR="5365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Diapositiva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931" y="2660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6105" y="398582"/>
            <a:ext cx="3444765" cy="794114"/>
          </a:xfrm>
        </p:spPr>
        <p:txBody>
          <a:bodyPr/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RESULTADOS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53209" y="1505447"/>
            <a:ext cx="10273748" cy="513389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s-ES_tradnl" sz="2800" b="1" dirty="0" smtClean="0">
                <a:ea typeface="Arial" charset="0"/>
                <a:cs typeface="Arial" charset="0"/>
              </a:rPr>
              <a:t>MORTALIDAD HOSPITALARIA </a:t>
            </a:r>
          </a:p>
          <a:p>
            <a:pPr lvl="1" algn="just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 smtClean="0">
                <a:ea typeface="Arial" charset="0"/>
                <a:cs typeface="Arial" charset="0"/>
              </a:rPr>
              <a:t>En </a:t>
            </a:r>
            <a:r>
              <a:rPr lang="es-ES_tradnl" sz="2800" dirty="0">
                <a:ea typeface="Arial" charset="0"/>
                <a:cs typeface="Arial" charset="0"/>
              </a:rPr>
              <a:t>la </a:t>
            </a:r>
            <a:r>
              <a:rPr lang="es-ES_tradnl" sz="2800" u="sng" dirty="0">
                <a:ea typeface="Arial" charset="0"/>
                <a:cs typeface="Arial" charset="0"/>
              </a:rPr>
              <a:t>serie </a:t>
            </a:r>
            <a:r>
              <a:rPr lang="es-ES_tradnl" sz="2800" u="sng" dirty="0" smtClean="0">
                <a:ea typeface="Arial" charset="0"/>
                <a:cs typeface="Arial" charset="0"/>
              </a:rPr>
              <a:t>global</a:t>
            </a:r>
            <a:r>
              <a:rPr lang="es-ES_tradnl" sz="2800" dirty="0">
                <a:ea typeface="Arial" charset="0"/>
                <a:cs typeface="Arial" charset="0"/>
              </a:rPr>
              <a:t> </a:t>
            </a:r>
            <a:r>
              <a:rPr lang="es-ES_tradnl" sz="2800" dirty="0" smtClean="0">
                <a:ea typeface="Arial" charset="0"/>
                <a:cs typeface="Arial" charset="0"/>
              </a:rPr>
              <a:t>la </a:t>
            </a:r>
            <a:r>
              <a:rPr lang="es-ES_tradnl" sz="2800" dirty="0">
                <a:ea typeface="Arial" charset="0"/>
                <a:cs typeface="Arial" charset="0"/>
              </a:rPr>
              <a:t>mortalidad hospitalaria fue del </a:t>
            </a:r>
            <a:r>
              <a:rPr lang="es-ES_tradnl" sz="2800" u="sng" dirty="0" smtClean="0">
                <a:ea typeface="Arial" charset="0"/>
                <a:cs typeface="Arial" charset="0"/>
              </a:rPr>
              <a:t>5%</a:t>
            </a:r>
            <a:r>
              <a:rPr lang="es-ES_tradnl" sz="2800" dirty="0" smtClean="0">
                <a:ea typeface="Arial" charset="0"/>
                <a:cs typeface="Arial" charset="0"/>
              </a:rPr>
              <a:t>.</a:t>
            </a:r>
          </a:p>
          <a:p>
            <a:pPr lvl="1" algn="just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>
                <a:ea typeface="Arial" charset="0"/>
                <a:cs typeface="Arial" charset="0"/>
              </a:rPr>
              <a:t>E</a:t>
            </a:r>
            <a:r>
              <a:rPr lang="es-ES_tradnl" sz="2800" dirty="0" smtClean="0">
                <a:ea typeface="Arial" charset="0"/>
                <a:cs typeface="Arial" charset="0"/>
              </a:rPr>
              <a:t>n </a:t>
            </a:r>
            <a:r>
              <a:rPr lang="es-ES_tradnl" sz="2800" dirty="0">
                <a:ea typeface="Arial" charset="0"/>
                <a:cs typeface="Arial" charset="0"/>
              </a:rPr>
              <a:t>cada uno de los grupos </a:t>
            </a:r>
            <a:r>
              <a:rPr lang="es-ES_tradnl" sz="2800" dirty="0" smtClean="0">
                <a:ea typeface="Arial" charset="0"/>
                <a:cs typeface="Arial" charset="0"/>
              </a:rPr>
              <a:t>observamos:</a:t>
            </a:r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lang="es-ES_tradnl" sz="2400" b="1" dirty="0" smtClean="0">
                <a:ea typeface="Arial" charset="0"/>
                <a:cs typeface="Arial" charset="0"/>
              </a:rPr>
              <a:t>GRUPO 1</a:t>
            </a:r>
            <a:r>
              <a:rPr lang="es-ES_tradnl" sz="2400" dirty="0" smtClean="0">
                <a:ea typeface="Arial" charset="0"/>
                <a:cs typeface="Arial" charset="0"/>
              </a:rPr>
              <a:t>: mortalidad </a:t>
            </a:r>
            <a:r>
              <a:rPr lang="es-ES_tradnl" sz="2400" dirty="0">
                <a:ea typeface="Arial" charset="0"/>
                <a:cs typeface="Arial" charset="0"/>
              </a:rPr>
              <a:t>hospitalaria del </a:t>
            </a:r>
            <a:r>
              <a:rPr lang="es-ES_tradnl" sz="2400" u="sng" dirty="0">
                <a:ea typeface="Arial" charset="0"/>
                <a:cs typeface="Arial" charset="0"/>
              </a:rPr>
              <a:t>4% </a:t>
            </a:r>
            <a:endParaRPr lang="es-ES_tradnl" sz="2400" u="sng" dirty="0" smtClean="0">
              <a:ea typeface="Arial" charset="0"/>
              <a:cs typeface="Arial" charset="0"/>
            </a:endParaRPr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lang="es-ES_tradnl" sz="2400" b="1" u="sng" dirty="0" smtClean="0">
                <a:ea typeface="Arial" charset="0"/>
                <a:cs typeface="Arial" charset="0"/>
              </a:rPr>
              <a:t>GRUPO 2</a:t>
            </a:r>
            <a:r>
              <a:rPr lang="es-ES_tradnl" sz="2400" dirty="0" smtClean="0">
                <a:ea typeface="Arial" charset="0"/>
                <a:cs typeface="Arial" charset="0"/>
              </a:rPr>
              <a:t> :</a:t>
            </a:r>
            <a:r>
              <a:rPr lang="es-ES_tradnl" sz="2400" dirty="0">
                <a:ea typeface="Arial" charset="0"/>
                <a:cs typeface="Arial" charset="0"/>
              </a:rPr>
              <a:t>mortalidad hospitalaria del </a:t>
            </a:r>
            <a:r>
              <a:rPr lang="es-ES_tradnl" sz="2400" u="sng" dirty="0" smtClean="0">
                <a:ea typeface="Arial" charset="0"/>
                <a:cs typeface="Arial" charset="0"/>
              </a:rPr>
              <a:t>6% </a:t>
            </a:r>
            <a:endParaRPr lang="es-ES_tradnl" u="sng" dirty="0">
              <a:ea typeface="Arial" charset="0"/>
              <a:cs typeface="Arial" charset="0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951407" y="4713681"/>
            <a:ext cx="1775012" cy="8068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P= 0,473</a:t>
            </a:r>
            <a:endParaRPr lang="es-ES_tradnl" sz="2000" b="1" dirty="0"/>
          </a:p>
        </p:txBody>
      </p:sp>
      <p:pic>
        <p:nvPicPr>
          <p:cNvPr id="6" name="Diapositiva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3619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096" y="292564"/>
            <a:ext cx="3590539" cy="774442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RESULTADOS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03096" y="1005411"/>
            <a:ext cx="8915400" cy="119911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s-ES_tradnl" sz="2800" b="1" dirty="0" smtClean="0">
                <a:ea typeface="Arial" charset="0"/>
                <a:cs typeface="Arial" charset="0"/>
              </a:rPr>
              <a:t>RESULTADOS A LOS 6 MESES DE LA CIRUG</a:t>
            </a:r>
            <a:r>
              <a:rPr lang="es-ES" sz="2800" b="1" dirty="0" smtClean="0">
                <a:ea typeface="Arial" charset="0"/>
                <a:cs typeface="Arial" charset="0"/>
              </a:rPr>
              <a:t>ÍA</a:t>
            </a:r>
            <a:endParaRPr lang="es-ES_tradnl" sz="2800" b="1" dirty="0">
              <a:ea typeface="Arial" charset="0"/>
              <a:cs typeface="Arial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605952"/>
              </p:ext>
            </p:extLst>
          </p:nvPr>
        </p:nvGraphicFramePr>
        <p:xfrm>
          <a:off x="1803096" y="1666564"/>
          <a:ext cx="7289086" cy="4526280"/>
        </p:xfrm>
        <a:graphic>
          <a:graphicData uri="http://schemas.openxmlformats.org/drawingml/2006/table">
            <a:tbl>
              <a:tblPr firstRow="1" firstCol="1" bandRow="1"/>
              <a:tblGrid>
                <a:gridCol w="2851211"/>
                <a:gridCol w="1482640"/>
                <a:gridCol w="1467011"/>
                <a:gridCol w="1488224"/>
              </a:tblGrid>
              <a:tr h="6623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          Variables </a:t>
                      </a:r>
                      <a:endParaRPr lang="es-ES_tradnl" sz="18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Seguimiento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96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8496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</a:tr>
              <a:tr h="344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</a:t>
                      </a:r>
                      <a:r>
                        <a:rPr lang="es-ES_tradnl" sz="1800" baseline="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s-ES_tradnl" sz="18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(n=50)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2 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(n=210)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Valor p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172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i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HEMODINÁMICAS</a:t>
                      </a:r>
                      <a:endParaRPr lang="es-ES_tradnl" sz="18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2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PAPm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s-ES_tradnl" sz="18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mmHg</a:t>
                      </a:r>
                      <a:endParaRPr lang="es-ES_tradnl" sz="18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28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28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0,863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RVP, </a:t>
                      </a:r>
                      <a:r>
                        <a:rPr lang="es-ES_tradnl" sz="1800" b="1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dinas.s.cm</a:t>
                      </a: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–5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269</a:t>
                      </a: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214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306</a:t>
                      </a: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199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0,290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GC, l/min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0,186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i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ECOCARDIOGRÁFICAS</a:t>
                      </a:r>
                      <a:endParaRPr lang="es-ES_tradnl" sz="18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2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DDVD, mm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40</a:t>
                      </a:r>
                      <a:r>
                        <a:rPr lang="es-ES_tradnl" sz="18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35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0,001</a:t>
                      </a:r>
                      <a:endParaRPr lang="es-ES_tradnl" sz="18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72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TAPSE mm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44632" marR="4463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8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0,254</a:t>
                      </a:r>
                    </a:p>
                  </a:txBody>
                  <a:tcPr marL="44632" marR="44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Flecha derecha 8"/>
          <p:cNvSpPr/>
          <p:nvPr/>
        </p:nvSpPr>
        <p:spPr>
          <a:xfrm>
            <a:off x="8850934" y="4289300"/>
            <a:ext cx="482496" cy="179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9340121" y="3106810"/>
            <a:ext cx="2630702" cy="3070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_tradnl" b="1" dirty="0" smtClean="0">
              <a:solidFill>
                <a:schemeClr val="tx1"/>
              </a:solidFill>
            </a:endParaRPr>
          </a:p>
          <a:p>
            <a:pPr algn="just"/>
            <a:endParaRPr lang="es-ES_tradnl" b="1" dirty="0" smtClean="0">
              <a:solidFill>
                <a:schemeClr val="tx1"/>
              </a:solidFill>
            </a:endParaRPr>
          </a:p>
          <a:p>
            <a:pPr algn="just"/>
            <a:r>
              <a:rPr lang="es-ES_tradnl" b="1" dirty="0" smtClean="0">
                <a:solidFill>
                  <a:schemeClr val="tx1"/>
                </a:solidFill>
              </a:rPr>
              <a:t>HP </a:t>
            </a:r>
            <a:r>
              <a:rPr lang="es-ES_tradnl" b="1" dirty="0">
                <a:solidFill>
                  <a:schemeClr val="tx1"/>
                </a:solidFill>
              </a:rPr>
              <a:t>RESIDUAL </a:t>
            </a:r>
          </a:p>
          <a:p>
            <a:pPr algn="just"/>
            <a:r>
              <a:rPr lang="es-ES_tradnl" dirty="0">
                <a:solidFill>
                  <a:schemeClr val="tx1"/>
                </a:solidFill>
              </a:rPr>
              <a:t>(&gt; 400 </a:t>
            </a:r>
            <a:r>
              <a:rPr lang="es-ES_tradnl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dinas.s.cm</a:t>
            </a:r>
            <a:r>
              <a:rPr lang="es-ES_tradnl" dirty="0" smtClean="0">
                <a:solidFill>
                  <a:schemeClr val="tx1"/>
                </a:solidFill>
                <a:ea typeface="Arial" charset="0"/>
                <a:cs typeface="Arial" charset="0"/>
              </a:rPr>
              <a:t>–5)</a:t>
            </a:r>
            <a:r>
              <a:rPr lang="es-ES_tradnl" baseline="300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9</a:t>
            </a:r>
            <a:endParaRPr lang="es-ES_tradnl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just"/>
            <a:r>
              <a:rPr lang="es-ES_tradnl" b="1" dirty="0">
                <a:solidFill>
                  <a:schemeClr val="tx1"/>
                </a:solidFill>
              </a:rPr>
              <a:t> </a:t>
            </a:r>
            <a:endParaRPr lang="es-ES_tradnl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s-ES_tradnl" b="1" dirty="0">
                <a:solidFill>
                  <a:schemeClr val="tx1"/>
                </a:solidFill>
              </a:rPr>
              <a:t>GRUPO 1</a:t>
            </a:r>
            <a:r>
              <a:rPr lang="es-ES_tradnl" dirty="0">
                <a:solidFill>
                  <a:schemeClr val="tx1"/>
                </a:solidFill>
              </a:rPr>
              <a:t>: </a:t>
            </a:r>
            <a:endParaRPr lang="es-ES_tradnl" dirty="0" smtClean="0">
              <a:solidFill>
                <a:schemeClr val="tx1"/>
              </a:solidFill>
            </a:endParaRPr>
          </a:p>
          <a:p>
            <a:pPr algn="just"/>
            <a:r>
              <a:rPr lang="es-ES_tradnl" dirty="0" smtClean="0">
                <a:solidFill>
                  <a:schemeClr val="tx1"/>
                </a:solidFill>
              </a:rPr>
              <a:t>8 </a:t>
            </a:r>
            <a:r>
              <a:rPr lang="es-ES_tradnl" dirty="0">
                <a:solidFill>
                  <a:schemeClr val="tx1"/>
                </a:solidFill>
              </a:rPr>
              <a:t>pacientes (</a:t>
            </a:r>
            <a:r>
              <a:rPr lang="es-ES_tradnl" b="1" dirty="0">
                <a:solidFill>
                  <a:schemeClr val="tx1"/>
                </a:solidFill>
              </a:rPr>
              <a:t>19</a:t>
            </a:r>
            <a:r>
              <a:rPr lang="es-ES_tradnl" b="1" dirty="0" smtClean="0">
                <a:solidFill>
                  <a:schemeClr val="tx1"/>
                </a:solidFill>
              </a:rPr>
              <a:t>%</a:t>
            </a:r>
            <a:r>
              <a:rPr lang="es-ES_tradnl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endParaRPr lang="es-ES_tradnl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s-ES_tradnl" b="1" dirty="0">
                <a:solidFill>
                  <a:schemeClr val="tx1"/>
                </a:solidFill>
              </a:rPr>
              <a:t>Grupo 2</a:t>
            </a:r>
            <a:r>
              <a:rPr lang="es-ES_tradnl" dirty="0">
                <a:solidFill>
                  <a:schemeClr val="tx1"/>
                </a:solidFill>
              </a:rPr>
              <a:t>: </a:t>
            </a:r>
            <a:endParaRPr lang="es-ES_tradnl" dirty="0" smtClean="0">
              <a:solidFill>
                <a:schemeClr val="tx1"/>
              </a:solidFill>
            </a:endParaRPr>
          </a:p>
          <a:p>
            <a:pPr algn="just"/>
            <a:r>
              <a:rPr lang="es-ES_tradnl" dirty="0" smtClean="0">
                <a:solidFill>
                  <a:schemeClr val="tx1"/>
                </a:solidFill>
              </a:rPr>
              <a:t>38 </a:t>
            </a:r>
            <a:r>
              <a:rPr lang="es-ES_tradnl" dirty="0">
                <a:solidFill>
                  <a:schemeClr val="tx1"/>
                </a:solidFill>
              </a:rPr>
              <a:t>pacientes (</a:t>
            </a:r>
            <a:r>
              <a:rPr lang="es-ES_tradnl" b="1" dirty="0">
                <a:solidFill>
                  <a:schemeClr val="tx1"/>
                </a:solidFill>
              </a:rPr>
              <a:t>22%</a:t>
            </a:r>
            <a:r>
              <a:rPr lang="es-ES_tradnl" dirty="0">
                <a:solidFill>
                  <a:schemeClr val="tx1"/>
                </a:solidFill>
              </a:rPr>
              <a:t>) </a:t>
            </a:r>
          </a:p>
          <a:p>
            <a:pPr algn="just"/>
            <a:endParaRPr lang="es-ES_tradnl" b="1" dirty="0" smtClean="0">
              <a:solidFill>
                <a:schemeClr val="tx1"/>
              </a:solidFill>
            </a:endParaRPr>
          </a:p>
          <a:p>
            <a:pPr algn="just"/>
            <a:r>
              <a:rPr lang="es-ES_tradnl" b="1" dirty="0" smtClean="0">
                <a:solidFill>
                  <a:schemeClr val="tx1"/>
                </a:solidFill>
              </a:rPr>
              <a:t>P</a:t>
            </a:r>
            <a:r>
              <a:rPr lang="es-ES_tradnl" b="1" dirty="0">
                <a:solidFill>
                  <a:schemeClr val="tx1"/>
                </a:solidFill>
              </a:rPr>
              <a:t>= 0,680</a:t>
            </a:r>
          </a:p>
          <a:p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1803096" y="6254439"/>
            <a:ext cx="100778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AutoNum type="arabicPlain" startAt="9"/>
            </a:pPr>
            <a:r>
              <a:rPr lang="es-ES_tradnl" sz="1400" dirty="0" err="1" smtClean="0">
                <a:solidFill>
                  <a:srgbClr val="0070C0"/>
                </a:solidFill>
              </a:rPr>
              <a:t>Freed</a:t>
            </a:r>
            <a:r>
              <a:rPr lang="es-ES_tradnl" sz="1400" dirty="0" smtClean="0">
                <a:solidFill>
                  <a:srgbClr val="0070C0"/>
                </a:solidFill>
              </a:rPr>
              <a:t> DH, et </a:t>
            </a:r>
            <a:r>
              <a:rPr lang="es-ES_tradnl" sz="1400" dirty="0">
                <a:solidFill>
                  <a:srgbClr val="0070C0"/>
                </a:solidFill>
              </a:rPr>
              <a:t>al. </a:t>
            </a:r>
            <a:r>
              <a:rPr lang="es-ES_tradnl" sz="1400" dirty="0" err="1">
                <a:solidFill>
                  <a:srgbClr val="0070C0"/>
                </a:solidFill>
              </a:rPr>
              <a:t>Survival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after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pulmonary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thromboendarterectomy</a:t>
            </a:r>
            <a:r>
              <a:rPr lang="es-ES_tradnl" sz="1400" dirty="0">
                <a:solidFill>
                  <a:srgbClr val="0070C0"/>
                </a:solidFill>
              </a:rPr>
              <a:t>: </a:t>
            </a:r>
            <a:r>
              <a:rPr lang="es-ES_tradnl" sz="1400" dirty="0" err="1">
                <a:solidFill>
                  <a:srgbClr val="0070C0"/>
                </a:solidFill>
              </a:rPr>
              <a:t>Effect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ofresidual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pulmonary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hypertension</a:t>
            </a:r>
            <a:r>
              <a:rPr lang="es-ES_tradnl" sz="1400" dirty="0" smtClean="0">
                <a:solidFill>
                  <a:srgbClr val="0070C0"/>
                </a:solidFill>
              </a:rPr>
              <a:t>.</a:t>
            </a:r>
          </a:p>
          <a:p>
            <a:pPr lvl="0" algn="just"/>
            <a:r>
              <a:rPr lang="es-ES_tradnl" sz="1400" dirty="0" smtClean="0">
                <a:solidFill>
                  <a:srgbClr val="0070C0"/>
                </a:solidFill>
              </a:rPr>
              <a:t>       J </a:t>
            </a:r>
            <a:r>
              <a:rPr lang="es-ES_tradnl" sz="1400" dirty="0" err="1" smtClean="0">
                <a:solidFill>
                  <a:srgbClr val="0070C0"/>
                </a:solidFill>
              </a:rPr>
              <a:t>Thorac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Cardiovasc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Surg</a:t>
            </a:r>
            <a:r>
              <a:rPr lang="es-ES_tradnl" sz="1400" dirty="0">
                <a:solidFill>
                  <a:srgbClr val="0070C0"/>
                </a:solidFill>
              </a:rPr>
              <a:t>. 2011;141:383–7 </a:t>
            </a:r>
            <a:endParaRPr lang="es-ES_tradnl" sz="1400" dirty="0" smtClean="0">
              <a:solidFill>
                <a:srgbClr val="0070C0"/>
              </a:solidFill>
            </a:endParaRPr>
          </a:p>
          <a:p>
            <a:pPr lvl="0" algn="just"/>
            <a:endParaRPr lang="es-ES_tradnl" sz="1400" dirty="0">
              <a:solidFill>
                <a:srgbClr val="0070C0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s-ES_tradnl" sz="1400" dirty="0">
              <a:solidFill>
                <a:srgbClr val="0070C0"/>
              </a:solidFill>
            </a:endParaRPr>
          </a:p>
          <a:p>
            <a:endParaRPr lang="es-ES_tradnl" dirty="0"/>
          </a:p>
        </p:txBody>
      </p:sp>
      <p:pic>
        <p:nvPicPr>
          <p:cNvPr id="8" name="Diapositiva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151" y="2998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739" y="330651"/>
            <a:ext cx="2954435" cy="831156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RESULTADOS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1739" y="1161807"/>
            <a:ext cx="8915400" cy="535172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s-ES_tradnl" sz="2800" b="1" dirty="0" smtClean="0">
                <a:ea typeface="Arial" charset="0"/>
                <a:cs typeface="Arial" charset="0"/>
              </a:rPr>
              <a:t>RESULTADOS TRAS UN AÑO DE SEGUIMIENTO</a:t>
            </a:r>
            <a:endParaRPr lang="es-ES_tradnl" sz="2800" b="1" dirty="0">
              <a:ea typeface="Arial" charset="0"/>
              <a:cs typeface="Arial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624699062"/>
              </p:ext>
            </p:extLst>
          </p:nvPr>
        </p:nvGraphicFramePr>
        <p:xfrm>
          <a:off x="1562263" y="1882615"/>
          <a:ext cx="5158536" cy="479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063944458"/>
              </p:ext>
            </p:extLst>
          </p:nvPr>
        </p:nvGraphicFramePr>
        <p:xfrm>
          <a:off x="7134182" y="1882614"/>
          <a:ext cx="5171309" cy="479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4299150" y="6124112"/>
            <a:ext cx="1445143" cy="5540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P= 0,308</a:t>
            </a:r>
            <a:endParaRPr lang="es-ES_tradnl" dirty="0"/>
          </a:p>
        </p:txBody>
      </p:sp>
      <p:sp>
        <p:nvSpPr>
          <p:cNvPr id="8" name="Rectángulo 7"/>
          <p:cNvSpPr/>
          <p:nvPr/>
        </p:nvSpPr>
        <p:spPr>
          <a:xfrm>
            <a:off x="10267666" y="6072551"/>
            <a:ext cx="1334951" cy="6055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P= 0,825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037956" y="505836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smtClean="0"/>
              <a:t>5%</a:t>
            </a:r>
            <a:endParaRPr lang="es-ES_tradnl" b="1"/>
          </a:p>
        </p:txBody>
      </p:sp>
      <p:sp>
        <p:nvSpPr>
          <p:cNvPr id="12" name="CuadroTexto 11"/>
          <p:cNvSpPr txBox="1"/>
          <p:nvPr/>
        </p:nvSpPr>
        <p:spPr>
          <a:xfrm>
            <a:off x="2103901" y="5058361"/>
            <a:ext cx="72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2%</a:t>
            </a:r>
            <a:endParaRPr lang="es-ES_tradnl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712036" y="3467958"/>
            <a:ext cx="151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464 metros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Conector recto de flecha 16"/>
          <p:cNvCxnSpPr>
            <a:stCxn id="13" idx="1"/>
          </p:cNvCxnSpPr>
          <p:nvPr/>
        </p:nvCxnSpPr>
        <p:spPr>
          <a:xfrm flipH="1">
            <a:off x="9060873" y="3652624"/>
            <a:ext cx="651163" cy="181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Diapositiva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5141" y="2972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0086" y="305816"/>
            <a:ext cx="8911687" cy="1280890"/>
          </a:xfrm>
        </p:spPr>
        <p:txBody>
          <a:bodyPr>
            <a:normAutofit/>
          </a:bodyPr>
          <a:lstStyle/>
          <a:p>
            <a:r>
              <a:rPr lang="es-ES_tradnl" dirty="0" smtClean="0"/>
              <a:t>SUPERVIVENCIA</a:t>
            </a:r>
            <a:endParaRPr lang="es-ES_tradnl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71942"/>
              </p:ext>
            </p:extLst>
          </p:nvPr>
        </p:nvGraphicFramePr>
        <p:xfrm>
          <a:off x="9176703" y="2737207"/>
          <a:ext cx="2946093" cy="263090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53981"/>
                <a:gridCol w="855153"/>
                <a:gridCol w="836959"/>
              </a:tblGrid>
              <a:tr h="657727">
                <a:tc>
                  <a:txBody>
                    <a:bodyPr/>
                    <a:lstStyle/>
                    <a:p>
                      <a:endParaRPr lang="es-ES_tradnl" sz="1800" b="1" dirty="0" smtClean="0"/>
                    </a:p>
                    <a:p>
                      <a:r>
                        <a:rPr lang="es-ES_tradnl" sz="1800" b="1" dirty="0" err="1" smtClean="0"/>
                        <a:t>Superviv</a:t>
                      </a:r>
                      <a:r>
                        <a:rPr lang="es-ES_tradnl" sz="1800" b="1" dirty="0" smtClean="0"/>
                        <a:t>.</a:t>
                      </a:r>
                      <a:endParaRPr lang="es-ES_tradnl" sz="1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ES_tradnl" dirty="0" smtClean="0">
                          <a:solidFill>
                            <a:schemeClr val="bg1"/>
                          </a:solidFill>
                        </a:rPr>
                        <a:t>Gr.</a:t>
                      </a:r>
                      <a:r>
                        <a:rPr lang="es-ES_tradnl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s-ES_trad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ES_tradnl" dirty="0" smtClean="0">
                          <a:solidFill>
                            <a:schemeClr val="bg1"/>
                          </a:solidFill>
                        </a:rPr>
                        <a:t>Gr.</a:t>
                      </a:r>
                      <a:r>
                        <a:rPr lang="es-ES_tradnl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s-ES_trad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57727">
                <a:tc>
                  <a:txBody>
                    <a:bodyPr/>
                    <a:lstStyle/>
                    <a:p>
                      <a:endParaRPr lang="es-ES_tradnl" sz="1600" b="1" dirty="0" smtClean="0"/>
                    </a:p>
                    <a:p>
                      <a:r>
                        <a:rPr lang="es-ES_tradnl" sz="1600" b="1" dirty="0" smtClean="0"/>
                        <a:t>1</a:t>
                      </a:r>
                      <a:r>
                        <a:rPr lang="es-ES_tradnl" sz="1600" b="1" baseline="0" dirty="0" smtClean="0"/>
                        <a:t> </a:t>
                      </a:r>
                      <a:r>
                        <a:rPr lang="es-ES_tradnl" sz="1600" b="1" dirty="0" smtClean="0"/>
                        <a:t>AÑO</a:t>
                      </a:r>
                      <a:endParaRPr lang="es-ES_tradnl" sz="16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 smtClean="0"/>
                    </a:p>
                    <a:p>
                      <a:r>
                        <a:rPr lang="es-ES_tradnl" dirty="0" smtClean="0"/>
                        <a:t>96%</a:t>
                      </a:r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_tradnl" dirty="0" smtClean="0"/>
                    </a:p>
                    <a:p>
                      <a:r>
                        <a:rPr lang="es-ES_tradnl" dirty="0" smtClean="0"/>
                        <a:t>94%</a:t>
                      </a:r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727">
                <a:tc>
                  <a:txBody>
                    <a:bodyPr/>
                    <a:lstStyle/>
                    <a:p>
                      <a:endParaRPr lang="es-ES_tradnl" sz="1600" b="1" dirty="0" smtClean="0"/>
                    </a:p>
                    <a:p>
                      <a:r>
                        <a:rPr lang="es-ES_tradnl" sz="1600" b="1" dirty="0" smtClean="0"/>
                        <a:t>3 AÑOS</a:t>
                      </a:r>
                      <a:endParaRPr lang="es-ES_tradnl" sz="16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 smtClean="0"/>
                    </a:p>
                    <a:p>
                      <a:r>
                        <a:rPr lang="es-ES_tradnl" dirty="0" smtClean="0"/>
                        <a:t>96%</a:t>
                      </a:r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_tradnl" dirty="0" smtClean="0"/>
                    </a:p>
                    <a:p>
                      <a:r>
                        <a:rPr lang="es-ES_tradnl" dirty="0" smtClean="0"/>
                        <a:t>93%</a:t>
                      </a:r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727">
                <a:tc>
                  <a:txBody>
                    <a:bodyPr/>
                    <a:lstStyle/>
                    <a:p>
                      <a:endParaRPr lang="es-ES_tradnl" sz="1600" b="1" dirty="0" smtClean="0"/>
                    </a:p>
                    <a:p>
                      <a:r>
                        <a:rPr lang="es-ES_tradnl" sz="1600" b="1" dirty="0" smtClean="0"/>
                        <a:t>5 AÑOS</a:t>
                      </a:r>
                      <a:endParaRPr lang="es-ES_tradnl" sz="16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 smtClean="0"/>
                    </a:p>
                    <a:p>
                      <a:r>
                        <a:rPr lang="es-ES_tradnl" dirty="0" smtClean="0"/>
                        <a:t>96%</a:t>
                      </a:r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_tradnl" dirty="0" smtClean="0"/>
                    </a:p>
                    <a:p>
                      <a:r>
                        <a:rPr lang="es-ES_tradnl" dirty="0" smtClean="0"/>
                        <a:t>90%</a:t>
                      </a:r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Diapositiva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7714" y="305816"/>
            <a:ext cx="812800" cy="8128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398446" y="5692843"/>
            <a:ext cx="25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/>
              <a:t>Log Rank: 0,352</a:t>
            </a:r>
            <a:endParaRPr lang="es-ES_tradnl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86" y="1118616"/>
            <a:ext cx="723317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096" y="266060"/>
            <a:ext cx="8911687" cy="621836"/>
          </a:xfrm>
        </p:spPr>
        <p:txBody>
          <a:bodyPr>
            <a:noAutofit/>
          </a:bodyPr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RESULTADOS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graphicFrame>
        <p:nvGraphicFramePr>
          <p:cNvPr id="15" name="Marcador de contenido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492416"/>
              </p:ext>
            </p:extLst>
          </p:nvPr>
        </p:nvGraphicFramePr>
        <p:xfrm>
          <a:off x="1644842" y="1235245"/>
          <a:ext cx="10386737" cy="49680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45299"/>
                <a:gridCol w="1505373"/>
                <a:gridCol w="1457671"/>
                <a:gridCol w="1002685"/>
                <a:gridCol w="1513295"/>
                <a:gridCol w="1530888"/>
                <a:gridCol w="1131526"/>
              </a:tblGrid>
              <a:tr h="387877"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dirty="0" smtClean="0">
                          <a:latin typeface="+mn-lt"/>
                        </a:rPr>
                        <a:t>GRUPO 1</a:t>
                      </a:r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dirty="0" smtClean="0">
                          <a:latin typeface="+mn-lt"/>
                        </a:rPr>
                        <a:t>GRUPO 2</a:t>
                      </a:r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87877"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b="1" dirty="0" err="1" smtClean="0">
                          <a:latin typeface="+mn-lt"/>
                        </a:rPr>
                        <a:t>Prequir</a:t>
                      </a:r>
                      <a:r>
                        <a:rPr lang="es-ES" sz="1600" b="1" dirty="0" err="1" smtClean="0">
                          <a:latin typeface="+mn-lt"/>
                        </a:rPr>
                        <a:t>úrgico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Seguimiento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dirty="0" smtClean="0">
                          <a:latin typeface="+mn-lt"/>
                        </a:rPr>
                        <a:t>Valor p</a:t>
                      </a:r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b="1" dirty="0" err="1" smtClean="0">
                          <a:latin typeface="+mn-lt"/>
                        </a:rPr>
                        <a:t>Prequir</a:t>
                      </a:r>
                      <a:r>
                        <a:rPr lang="es-ES" sz="1600" b="1" dirty="0" smtClean="0">
                          <a:latin typeface="+mn-lt"/>
                        </a:rPr>
                        <a:t>ú</a:t>
                      </a:r>
                      <a:r>
                        <a:rPr lang="es-ES_tradnl" sz="1600" b="1" dirty="0" err="1" smtClean="0">
                          <a:latin typeface="+mn-lt"/>
                        </a:rPr>
                        <a:t>rgico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Seguimiento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600" dirty="0" smtClean="0">
                          <a:latin typeface="+mn-lt"/>
                        </a:rPr>
                        <a:t>Valor p</a:t>
                      </a:r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7877"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CLINICAS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5726"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CF</a:t>
                      </a:r>
                      <a:r>
                        <a:rPr lang="es-ES_tradnl" sz="1600" b="1" baseline="0" dirty="0" smtClean="0">
                          <a:latin typeface="+mn-lt"/>
                        </a:rPr>
                        <a:t> III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29 (58)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(2)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170 (81)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10 (5)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5726"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PM6M, metros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437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112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468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101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0,006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383 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120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464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89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7877"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HEMODIN</a:t>
                      </a:r>
                      <a:r>
                        <a:rPr lang="es-ES" sz="1600" b="1" dirty="0" smtClean="0">
                          <a:latin typeface="+mn-lt"/>
                        </a:rPr>
                        <a:t>ÁMICAS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57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err="1" smtClean="0">
                          <a:latin typeface="+mn-lt"/>
                        </a:rPr>
                        <a:t>PAPm</a:t>
                      </a:r>
                      <a:r>
                        <a:rPr lang="es-ES_tradnl" sz="1600" b="1" dirty="0" smtClean="0">
                          <a:latin typeface="+mn-lt"/>
                        </a:rPr>
                        <a:t>, </a:t>
                      </a:r>
                      <a:r>
                        <a:rPr lang="es-ES_tradnl" sz="1600" b="1" dirty="0" err="1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mmHg</a:t>
                      </a:r>
                      <a:endParaRPr lang="es-ES_tradnl" sz="1600" b="1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44 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13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28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48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13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28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11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57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latin typeface="+mn-lt"/>
                        </a:rPr>
                        <a:t>RVP, </a:t>
                      </a:r>
                      <a:r>
                        <a:rPr lang="es-ES_tradnl" sz="1600" b="1" dirty="0" err="1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dinas.s.cm</a:t>
                      </a: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–5</a:t>
                      </a:r>
                    </a:p>
                    <a:p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616 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378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269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214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800 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410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306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199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7877"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TRATAMIENTO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5726">
                <a:tc>
                  <a:txBody>
                    <a:bodyPr/>
                    <a:lstStyle/>
                    <a:p>
                      <a:r>
                        <a:rPr lang="es-ES_tradnl" sz="1600" b="1" dirty="0" smtClean="0">
                          <a:latin typeface="+mn-lt"/>
                        </a:rPr>
                        <a:t>O2 domiciliario</a:t>
                      </a:r>
                      <a:endParaRPr lang="es-ES_tradnl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15 (30)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 (8)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0,003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64 (32)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 (9)</a:t>
                      </a: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&lt;0,001</a:t>
                      </a:r>
                      <a:endParaRPr lang="es-ES_tradnl" sz="1600" dirty="0" smtClean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endParaRPr lang="es-ES_tradnl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2387600" y="1993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3" name="Diapositiva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053" y="1705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0700" y="556975"/>
            <a:ext cx="8610600" cy="1293028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LIMITACIONES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0700" y="2144762"/>
            <a:ext cx="9915940" cy="40241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s-ES" sz="2400" u="sng" dirty="0">
                <a:ea typeface="Arial" charset="0"/>
                <a:cs typeface="Arial" charset="0"/>
              </a:rPr>
              <a:t>A</a:t>
            </a:r>
            <a:r>
              <a:rPr lang="es-ES" sz="2400" u="sng" dirty="0" smtClean="0">
                <a:ea typeface="Arial" charset="0"/>
                <a:cs typeface="Arial" charset="0"/>
              </a:rPr>
              <a:t>nálisis </a:t>
            </a:r>
            <a:r>
              <a:rPr lang="es-ES" sz="2400" u="sng" dirty="0">
                <a:ea typeface="Arial" charset="0"/>
                <a:cs typeface="Arial" charset="0"/>
              </a:rPr>
              <a:t>retrospectivo </a:t>
            </a:r>
            <a:r>
              <a:rPr lang="es-ES" sz="2400" dirty="0">
                <a:ea typeface="Arial" charset="0"/>
                <a:cs typeface="Arial" charset="0"/>
              </a:rPr>
              <a:t>de pacientes pertenecientes a un solo </a:t>
            </a:r>
            <a:r>
              <a:rPr lang="es-ES" sz="2400" dirty="0" smtClean="0">
                <a:ea typeface="Arial" charset="0"/>
                <a:cs typeface="Arial" charset="0"/>
              </a:rPr>
              <a:t>centro.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s-ES" sz="2400" dirty="0" smtClean="0">
                <a:ea typeface="Arial" charset="0"/>
                <a:cs typeface="Arial" charset="0"/>
              </a:rPr>
              <a:t>En el </a:t>
            </a:r>
            <a:r>
              <a:rPr lang="es-ES" sz="2400" u="sng" dirty="0" smtClean="0">
                <a:ea typeface="Arial" charset="0"/>
                <a:cs typeface="Arial" charset="0"/>
              </a:rPr>
              <a:t>15</a:t>
            </a:r>
            <a:r>
              <a:rPr lang="es-ES" sz="2400" u="sng" dirty="0">
                <a:ea typeface="Arial" charset="0"/>
                <a:cs typeface="Arial" charset="0"/>
              </a:rPr>
              <a:t>%</a:t>
            </a:r>
            <a:r>
              <a:rPr lang="es-ES" sz="2400" dirty="0">
                <a:ea typeface="Arial" charset="0"/>
                <a:cs typeface="Arial" charset="0"/>
              </a:rPr>
              <a:t> </a:t>
            </a:r>
            <a:r>
              <a:rPr lang="es-ES" sz="2400" dirty="0" smtClean="0">
                <a:ea typeface="Arial" charset="0"/>
                <a:cs typeface="Arial" charset="0"/>
              </a:rPr>
              <a:t>de los pacientes </a:t>
            </a:r>
            <a:r>
              <a:rPr lang="es-ES" sz="2400" u="sng" dirty="0" smtClean="0">
                <a:ea typeface="Arial" charset="0"/>
                <a:cs typeface="Arial" charset="0"/>
              </a:rPr>
              <a:t>no </a:t>
            </a:r>
            <a:r>
              <a:rPr lang="es-ES" sz="2400" u="sng" dirty="0">
                <a:ea typeface="Arial" charset="0"/>
                <a:cs typeface="Arial" charset="0"/>
              </a:rPr>
              <a:t>fue posible </a:t>
            </a:r>
            <a:r>
              <a:rPr lang="es-ES" sz="2400" u="sng" dirty="0" smtClean="0">
                <a:ea typeface="Arial" charset="0"/>
                <a:cs typeface="Arial" charset="0"/>
              </a:rPr>
              <a:t>realizar </a:t>
            </a:r>
            <a:r>
              <a:rPr lang="es-ES" sz="2400" u="sng" dirty="0">
                <a:ea typeface="Arial" charset="0"/>
                <a:cs typeface="Arial" charset="0"/>
              </a:rPr>
              <a:t>el estudio hemodinámico de </a:t>
            </a:r>
            <a:r>
              <a:rPr lang="es-ES" sz="2400" u="sng" dirty="0" smtClean="0">
                <a:ea typeface="Arial" charset="0"/>
                <a:cs typeface="Arial" charset="0"/>
              </a:rPr>
              <a:t>seguimiento</a:t>
            </a:r>
            <a:r>
              <a:rPr lang="es-ES" sz="2400" dirty="0">
                <a:ea typeface="Arial" charset="0"/>
                <a:cs typeface="Arial" charset="0"/>
              </a:rPr>
              <a:t>,</a:t>
            </a:r>
            <a:r>
              <a:rPr lang="es-ES" sz="2400" dirty="0" smtClean="0">
                <a:ea typeface="Arial" charset="0"/>
                <a:cs typeface="Arial" charset="0"/>
              </a:rPr>
              <a:t> aunque si </a:t>
            </a:r>
            <a:r>
              <a:rPr lang="es-ES" sz="2400" dirty="0">
                <a:ea typeface="Arial" charset="0"/>
                <a:cs typeface="Arial" charset="0"/>
              </a:rPr>
              <a:t>disponemos de información clínica </a:t>
            </a:r>
            <a:r>
              <a:rPr lang="es-ES" sz="2400" dirty="0" smtClean="0">
                <a:ea typeface="Arial" charset="0"/>
                <a:cs typeface="Arial" charset="0"/>
              </a:rPr>
              <a:t>relevante, </a:t>
            </a:r>
            <a:r>
              <a:rPr lang="es-ES" sz="2400" dirty="0">
                <a:ea typeface="Arial" charset="0"/>
                <a:cs typeface="Arial" charset="0"/>
              </a:rPr>
              <a:t>como la supervivencia y clase funcional postquirúrgica.  </a:t>
            </a:r>
            <a:endParaRPr lang="es-ES_tradnl" sz="2400" dirty="0"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_tradnl" sz="2400" dirty="0"/>
          </a:p>
        </p:txBody>
      </p:sp>
      <p:pic>
        <p:nvPicPr>
          <p:cNvPr id="4" name="Diapositiva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840" y="2512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65795" y="607197"/>
            <a:ext cx="39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/>
              <a:t>INTRODUCCI</a:t>
            </a:r>
            <a:r>
              <a:rPr lang="es-ES" sz="3600" dirty="0" smtClean="0"/>
              <a:t>ÓN</a:t>
            </a:r>
            <a:endParaRPr lang="es-ES_tradn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665796" y="1692166"/>
            <a:ext cx="64086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u="sng" dirty="0">
                <a:ea typeface="Arial" charset="0"/>
                <a:cs typeface="Arial" charset="0"/>
              </a:rPr>
              <a:t>HP grupo </a:t>
            </a:r>
            <a:r>
              <a:rPr lang="es-ES" sz="2000" u="sng" dirty="0" smtClean="0">
                <a:ea typeface="Arial" charset="0"/>
                <a:cs typeface="Arial" charset="0"/>
              </a:rPr>
              <a:t>4</a:t>
            </a:r>
            <a:r>
              <a:rPr lang="es-ES" sz="2000" u="sng" baseline="30000" dirty="0" smtClean="0">
                <a:ea typeface="Arial" charset="0"/>
                <a:cs typeface="Arial" charset="0"/>
              </a:rPr>
              <a:t>1</a:t>
            </a:r>
            <a:endParaRPr lang="es-ES" sz="2000" u="sng" baseline="30000" dirty="0">
              <a:ea typeface="Arial" charset="0"/>
              <a:cs typeface="Arial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000" dirty="0">
                <a:ea typeface="Arial" charset="0"/>
                <a:cs typeface="Arial" charset="0"/>
              </a:rPr>
              <a:t>Enfermedad vascular arterial obstructiva.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u="sng" dirty="0">
              <a:ea typeface="Arial" charset="0"/>
              <a:cs typeface="Arial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u="sng" dirty="0">
                <a:ea typeface="Arial" charset="0"/>
                <a:cs typeface="Arial" charset="0"/>
              </a:rPr>
              <a:t>Criterios diagnósticos </a:t>
            </a:r>
            <a:r>
              <a:rPr lang="es-ES" sz="2000" u="sng" dirty="0" smtClean="0">
                <a:ea typeface="Arial" charset="0"/>
                <a:cs typeface="Arial" charset="0"/>
              </a:rPr>
              <a:t>hemodinámicos</a:t>
            </a:r>
            <a:r>
              <a:rPr lang="es-ES" sz="2000" u="sng" baseline="30000" dirty="0" smtClean="0">
                <a:ea typeface="Arial" charset="0"/>
                <a:cs typeface="Arial" charset="0"/>
              </a:rPr>
              <a:t>2</a:t>
            </a:r>
            <a:r>
              <a:rPr lang="es-ES" sz="2000" u="sng" dirty="0" smtClean="0">
                <a:ea typeface="Arial" charset="0"/>
                <a:cs typeface="Arial" charset="0"/>
              </a:rPr>
              <a:t>:</a:t>
            </a:r>
            <a:r>
              <a:rPr lang="es-ES" sz="2000" dirty="0">
                <a:ea typeface="Arial" charset="0"/>
                <a:cs typeface="Arial" charset="0"/>
              </a:rPr>
              <a:t>	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000" dirty="0" err="1">
                <a:ea typeface="Arial" charset="0"/>
                <a:cs typeface="Arial" charset="0"/>
              </a:rPr>
              <a:t>PAPm</a:t>
            </a:r>
            <a:r>
              <a:rPr lang="es-ES" sz="2000" dirty="0">
                <a:ea typeface="Arial" charset="0"/>
                <a:cs typeface="Arial" charset="0"/>
              </a:rPr>
              <a:t> ≥25 </a:t>
            </a:r>
            <a:r>
              <a:rPr lang="es-ES" sz="2000" dirty="0" err="1">
                <a:ea typeface="Arial" charset="0"/>
                <a:cs typeface="Arial" charset="0"/>
              </a:rPr>
              <a:t>mmHg</a:t>
            </a:r>
            <a:r>
              <a:rPr lang="es-ES" sz="2000" dirty="0">
                <a:ea typeface="Arial" charset="0"/>
                <a:cs typeface="Arial" charset="0"/>
              </a:rPr>
              <a:t>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000" dirty="0">
                <a:ea typeface="Arial" charset="0"/>
                <a:cs typeface="Arial" charset="0"/>
              </a:rPr>
              <a:t>RVP ≥300 dinas.s.cm</a:t>
            </a:r>
            <a:r>
              <a:rPr lang="es-ES" sz="2000" baseline="30000" dirty="0">
                <a:ea typeface="Arial" charset="0"/>
                <a:cs typeface="Arial" charset="0"/>
              </a:rPr>
              <a:t>-5</a:t>
            </a:r>
            <a:r>
              <a:rPr lang="es-ES" sz="2000" dirty="0">
                <a:ea typeface="Arial" charset="0"/>
                <a:cs typeface="Arial" charset="0"/>
              </a:rPr>
              <a:t>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000" dirty="0">
                <a:ea typeface="Arial" charset="0"/>
                <a:cs typeface="Arial" charset="0"/>
              </a:rPr>
              <a:t>PCP ≤15 </a:t>
            </a:r>
            <a:r>
              <a:rPr lang="es-ES" sz="2000" dirty="0" err="1">
                <a:ea typeface="Arial" charset="0"/>
                <a:cs typeface="Arial" charset="0"/>
              </a:rPr>
              <a:t>mmHg</a:t>
            </a:r>
            <a:endParaRPr lang="es-ES" sz="2000" dirty="0">
              <a:ea typeface="Arial" charset="0"/>
              <a:cs typeface="Arial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ea typeface="Arial" charset="0"/>
              <a:cs typeface="Arial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u="sng" dirty="0">
                <a:ea typeface="Arial" charset="0"/>
                <a:cs typeface="Arial" charset="0"/>
              </a:rPr>
              <a:t>D</a:t>
            </a:r>
            <a:r>
              <a:rPr lang="es-ES_tradnl" sz="2000" u="sng" dirty="0">
                <a:ea typeface="Arial" charset="0"/>
                <a:cs typeface="Arial" charset="0"/>
              </a:rPr>
              <a:t>efecto de perfusión</a:t>
            </a:r>
            <a:r>
              <a:rPr lang="es-ES_tradnl" sz="2000" dirty="0">
                <a:ea typeface="Arial" charset="0"/>
                <a:cs typeface="Arial" charset="0"/>
              </a:rPr>
              <a:t> en un segmento o en dos </a:t>
            </a:r>
            <a:r>
              <a:rPr lang="es-ES_tradnl" sz="2000" dirty="0" smtClean="0">
                <a:ea typeface="Arial" charset="0"/>
                <a:cs typeface="Arial" charset="0"/>
              </a:rPr>
              <a:t> </a:t>
            </a:r>
            <a:r>
              <a:rPr lang="es-ES_tradnl" sz="2000" dirty="0" err="1" smtClean="0">
                <a:ea typeface="Arial" charset="0"/>
                <a:cs typeface="Arial" charset="0"/>
              </a:rPr>
              <a:t>subsegmentos</a:t>
            </a:r>
            <a:r>
              <a:rPr lang="es-ES_tradnl" sz="2000" dirty="0" smtClean="0">
                <a:ea typeface="Arial" charset="0"/>
                <a:cs typeface="Arial" charset="0"/>
              </a:rPr>
              <a:t> </a:t>
            </a:r>
            <a:r>
              <a:rPr lang="es-ES_tradnl" sz="2000" dirty="0">
                <a:ea typeface="Arial" charset="0"/>
                <a:cs typeface="Arial" charset="0"/>
              </a:rPr>
              <a:t>(V/Q (SPECT)) </a:t>
            </a:r>
            <a:r>
              <a:rPr lang="es-ES_tradnl" sz="2000" dirty="0" smtClean="0">
                <a:ea typeface="Arial" charset="0"/>
                <a:cs typeface="Arial" charset="0"/>
              </a:rPr>
              <a:t>tras, </a:t>
            </a:r>
            <a:r>
              <a:rPr lang="es-ES_tradnl" sz="2000" dirty="0">
                <a:ea typeface="Arial" charset="0"/>
                <a:cs typeface="Arial" charset="0"/>
              </a:rPr>
              <a:t>a</a:t>
            </a:r>
            <a:r>
              <a:rPr lang="es-ES_tradnl" sz="2000" dirty="0" smtClean="0">
                <a:ea typeface="Arial" charset="0"/>
                <a:cs typeface="Arial" charset="0"/>
              </a:rPr>
              <a:t>l menos, </a:t>
            </a:r>
            <a:r>
              <a:rPr lang="es-ES_tradnl" sz="2000" u="sng" dirty="0" smtClean="0">
                <a:ea typeface="Arial" charset="0"/>
                <a:cs typeface="Arial" charset="0"/>
              </a:rPr>
              <a:t>3 </a:t>
            </a:r>
            <a:r>
              <a:rPr lang="es-ES_tradnl" sz="2000" u="sng" dirty="0">
                <a:ea typeface="Arial" charset="0"/>
                <a:cs typeface="Arial" charset="0"/>
              </a:rPr>
              <a:t>meses con correcta </a:t>
            </a:r>
            <a:r>
              <a:rPr lang="es-ES_tradnl" sz="2000" u="sng" dirty="0" smtClean="0">
                <a:ea typeface="Arial" charset="0"/>
                <a:cs typeface="Arial" charset="0"/>
              </a:rPr>
              <a:t>anticoagulación</a:t>
            </a:r>
            <a:r>
              <a:rPr lang="es-ES_tradnl" sz="2000" u="sng" baseline="30000" dirty="0" smtClean="0">
                <a:ea typeface="Arial" charset="0"/>
                <a:cs typeface="Arial" charset="0"/>
              </a:rPr>
              <a:t>2</a:t>
            </a:r>
            <a:r>
              <a:rPr lang="es-ES_tradnl" sz="2000" dirty="0" smtClean="0">
                <a:ea typeface="Arial" charset="0"/>
                <a:cs typeface="Arial" charset="0"/>
              </a:rPr>
              <a:t>.</a:t>
            </a:r>
            <a:endParaRPr lang="es-ES_tradnl" sz="2000" dirty="0">
              <a:ea typeface="Arial" charset="0"/>
              <a:cs typeface="Arial" charset="0"/>
            </a:endParaRPr>
          </a:p>
          <a:p>
            <a:endParaRPr lang="es-ES_trad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_tradnl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909011" y="5785198"/>
            <a:ext cx="101007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lain"/>
            </a:pPr>
            <a:r>
              <a:rPr lang="en-US" sz="1400" dirty="0" err="1">
                <a:solidFill>
                  <a:srgbClr val="0070C0"/>
                </a:solidFill>
              </a:rPr>
              <a:t>Galiè</a:t>
            </a:r>
            <a:r>
              <a:rPr lang="en-US" sz="1400" dirty="0">
                <a:solidFill>
                  <a:srgbClr val="0070C0"/>
                </a:solidFill>
              </a:rPr>
              <a:t> N et al. 2015 ESC/ERS Guidelines for the diagnosis and treatment of pulmonary hypertension. </a:t>
            </a:r>
            <a:r>
              <a:rPr lang="en-US" sz="1400" dirty="0" err="1">
                <a:solidFill>
                  <a:srgbClr val="0070C0"/>
                </a:solidFill>
              </a:rPr>
              <a:t>Eur</a:t>
            </a:r>
            <a:r>
              <a:rPr lang="en-US" sz="1400" dirty="0">
                <a:solidFill>
                  <a:srgbClr val="0070C0"/>
                </a:solidFill>
              </a:rPr>
              <a:t> Heart J. 2016;37(1):67–119. 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  <a:endParaRPr lang="nb-NO" sz="1400" dirty="0" smtClean="0">
              <a:solidFill>
                <a:srgbClr val="0070C0"/>
              </a:solidFill>
            </a:endParaRPr>
          </a:p>
          <a:p>
            <a:pPr marL="342900" lvl="0" indent="-342900" algn="just">
              <a:buFontTx/>
              <a:buAutoNum type="arabicPlain"/>
            </a:pPr>
            <a:r>
              <a:rPr lang="es-ES_tradnl" sz="1400" dirty="0" err="1">
                <a:solidFill>
                  <a:srgbClr val="0070C0"/>
                </a:solidFill>
              </a:rPr>
              <a:t>Wilkens</a:t>
            </a:r>
            <a:r>
              <a:rPr lang="es-ES_tradnl" sz="1400" dirty="0">
                <a:solidFill>
                  <a:srgbClr val="0070C0"/>
                </a:solidFill>
              </a:rPr>
              <a:t> H</a:t>
            </a:r>
            <a:r>
              <a:rPr lang="es-ES_tradnl" sz="1400" dirty="0" smtClean="0">
                <a:solidFill>
                  <a:srgbClr val="0070C0"/>
                </a:solidFill>
              </a:rPr>
              <a:t>, et al. </a:t>
            </a:r>
            <a:r>
              <a:rPr lang="es-ES_tradnl" sz="1400" dirty="0" err="1">
                <a:solidFill>
                  <a:srgbClr val="0070C0"/>
                </a:solidFill>
              </a:rPr>
              <a:t>Chronic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thromboembolic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pulmonary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hypertension</a:t>
            </a:r>
            <a:r>
              <a:rPr lang="es-ES_tradnl" sz="1400" dirty="0">
                <a:solidFill>
                  <a:srgbClr val="0070C0"/>
                </a:solidFill>
              </a:rPr>
              <a:t> (CTEPH): </a:t>
            </a:r>
            <a:r>
              <a:rPr lang="es-ES_tradnl" sz="1400" dirty="0" err="1">
                <a:solidFill>
                  <a:srgbClr val="0070C0"/>
                </a:solidFill>
              </a:rPr>
              <a:t>Updated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Recommendations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from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the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Cologne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Consensus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Conference</a:t>
            </a:r>
            <a:r>
              <a:rPr lang="es-ES_tradnl" sz="1400" dirty="0">
                <a:solidFill>
                  <a:srgbClr val="0070C0"/>
                </a:solidFill>
              </a:rPr>
              <a:t> 2018. International </a:t>
            </a:r>
            <a:r>
              <a:rPr lang="es-ES_tradnl" sz="1400" dirty="0" err="1">
                <a:solidFill>
                  <a:srgbClr val="0070C0"/>
                </a:solidFill>
              </a:rPr>
              <a:t>Journal</a:t>
            </a:r>
            <a:r>
              <a:rPr lang="es-ES_tradnl" sz="1400" dirty="0">
                <a:solidFill>
                  <a:srgbClr val="0070C0"/>
                </a:solidFill>
              </a:rPr>
              <a:t> of </a:t>
            </a:r>
            <a:r>
              <a:rPr lang="es-ES_tradnl" sz="1400" dirty="0" err="1">
                <a:solidFill>
                  <a:srgbClr val="0070C0"/>
                </a:solidFill>
              </a:rPr>
              <a:t>Cardiology</a:t>
            </a:r>
            <a:r>
              <a:rPr lang="es-ES_tradnl" sz="1400" dirty="0">
                <a:solidFill>
                  <a:srgbClr val="0070C0"/>
                </a:solidFill>
              </a:rPr>
              <a:t> 272 (2018) 69–78.</a:t>
            </a:r>
          </a:p>
          <a:p>
            <a:pPr marL="342900" indent="-342900">
              <a:buAutoNum type="arabicPlain"/>
            </a:pPr>
            <a:endParaRPr lang="es-ES_tradnl" sz="1400" dirty="0">
              <a:solidFill>
                <a:srgbClr val="0070C0"/>
              </a:solidFill>
            </a:endParaRPr>
          </a:p>
        </p:txBody>
      </p:sp>
      <p:pic>
        <p:nvPicPr>
          <p:cNvPr id="9" name="Diapositiv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5368" y="318072"/>
            <a:ext cx="812800" cy="812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30" y="1802680"/>
            <a:ext cx="3744686" cy="34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3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2608" y="305817"/>
            <a:ext cx="8911687" cy="1280890"/>
          </a:xfrm>
        </p:spPr>
        <p:txBody>
          <a:bodyPr>
            <a:normAutofit/>
          </a:bodyPr>
          <a:lstStyle/>
          <a:p>
            <a:r>
              <a:rPr lang="es-ES_tradnl" dirty="0" smtClean="0"/>
              <a:t>CONCLUSIONES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57320" y="609601"/>
            <a:ext cx="10309393" cy="6248400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</a:pPr>
            <a:endParaRPr lang="es-ES" dirty="0" smtClean="0"/>
          </a:p>
          <a:p>
            <a:pPr>
              <a:buFont typeface="Arial" charset="0"/>
              <a:buChar char="•"/>
            </a:pPr>
            <a:endParaRPr lang="es-ES" dirty="0"/>
          </a:p>
          <a:p>
            <a:pPr algn="just">
              <a:buFont typeface="Arial" charset="0"/>
              <a:buChar char="•"/>
            </a:pPr>
            <a:r>
              <a:rPr lang="es-ES_tradnl" sz="2400" b="1" dirty="0"/>
              <a:t>No se han encontrado diferencias estadísticamente significativas </a:t>
            </a:r>
            <a:r>
              <a:rPr lang="es-ES_tradnl" sz="2400" dirty="0"/>
              <a:t>en mortalidad hospitalaria, complicaciones </a:t>
            </a:r>
            <a:r>
              <a:rPr lang="es-ES_tradnl" sz="2400" dirty="0" err="1"/>
              <a:t>perioperatorias</a:t>
            </a:r>
            <a:r>
              <a:rPr lang="es-ES_tradnl" sz="2400" dirty="0"/>
              <a:t>, hipertensión pulmonar residual o supervivencia a corto y medio plazo. </a:t>
            </a:r>
            <a:endParaRPr lang="es-ES" sz="2400" dirty="0" smtClean="0"/>
          </a:p>
          <a:p>
            <a:pPr algn="just">
              <a:buFont typeface="Arial" charset="0"/>
              <a:buChar char="•"/>
            </a:pPr>
            <a:endParaRPr lang="es-ES" sz="2400" dirty="0"/>
          </a:p>
          <a:p>
            <a:pPr algn="just">
              <a:buFont typeface="Arial" charset="0"/>
              <a:buChar char="•"/>
            </a:pPr>
            <a:r>
              <a:rPr lang="es-ES" sz="2400" dirty="0" smtClean="0"/>
              <a:t>En un </a:t>
            </a:r>
            <a:r>
              <a:rPr lang="es-ES" sz="2400" b="1" dirty="0" smtClean="0"/>
              <a:t>centro de referencia</a:t>
            </a:r>
            <a:r>
              <a:rPr lang="es-ES" sz="2400" dirty="0" smtClean="0"/>
              <a:t>, la </a:t>
            </a:r>
            <a:r>
              <a:rPr lang="es-ES" sz="2400" b="1" dirty="0"/>
              <a:t>TEA en HPTEC con afectación </a:t>
            </a:r>
            <a:r>
              <a:rPr lang="es-ES" sz="2400" b="1" dirty="0" smtClean="0"/>
              <a:t>distal</a:t>
            </a:r>
            <a:r>
              <a:rPr lang="es-ES" sz="2400" dirty="0" smtClean="0"/>
              <a:t>, </a:t>
            </a:r>
            <a:r>
              <a:rPr lang="es-ES" sz="2400" dirty="0"/>
              <a:t>puede realizarse de manera </a:t>
            </a:r>
            <a:r>
              <a:rPr lang="es-ES" sz="2400" b="1" dirty="0"/>
              <a:t>segura</a:t>
            </a:r>
            <a:r>
              <a:rPr lang="es-ES" sz="2400" dirty="0"/>
              <a:t> y obtener </a:t>
            </a:r>
            <a:r>
              <a:rPr lang="es-ES" sz="2400" b="1" dirty="0"/>
              <a:t>resultados a corto-medio plazo excelentes</a:t>
            </a:r>
            <a:r>
              <a:rPr lang="es-ES" sz="2400" dirty="0"/>
              <a:t>, y similares a los pacientes intervenidos con afectación más proximal. </a:t>
            </a:r>
            <a:endParaRPr lang="es-ES" sz="2400" dirty="0" smtClean="0"/>
          </a:p>
          <a:p>
            <a:pPr marL="0" indent="0" algn="just">
              <a:buNone/>
            </a:pPr>
            <a:endParaRPr lang="es-ES" sz="2400" dirty="0"/>
          </a:p>
          <a:p>
            <a:pPr algn="just">
              <a:buFont typeface="Arial" charset="0"/>
              <a:buChar char="•"/>
            </a:pPr>
            <a:r>
              <a:rPr lang="es-ES" sz="2400" dirty="0"/>
              <a:t>La </a:t>
            </a:r>
            <a:r>
              <a:rPr lang="es-ES" sz="2400" b="1" dirty="0"/>
              <a:t>ubicación del material </a:t>
            </a:r>
            <a:r>
              <a:rPr lang="es-ES" sz="2400" b="1" dirty="0" err="1"/>
              <a:t>tromboembólico</a:t>
            </a:r>
            <a:r>
              <a:rPr lang="es-ES" sz="2400" b="1" dirty="0"/>
              <a:t> </a:t>
            </a:r>
            <a:r>
              <a:rPr lang="es-ES" sz="2400" dirty="0"/>
              <a:t>no debe disuadir la derivación de pacientes a centros con experiencia, ya que este </a:t>
            </a:r>
            <a:r>
              <a:rPr lang="es-ES" sz="2400" b="1" dirty="0"/>
              <a:t>retraso </a:t>
            </a:r>
            <a:r>
              <a:rPr lang="es-ES" sz="2400" dirty="0"/>
              <a:t>podría estar asociado con el desarrollo de </a:t>
            </a:r>
            <a:r>
              <a:rPr lang="es-ES" sz="2400" b="1" dirty="0" err="1"/>
              <a:t>arteriopatía</a:t>
            </a:r>
            <a:r>
              <a:rPr lang="es-ES" sz="2400" b="1" dirty="0"/>
              <a:t> pulmonar secundaria</a:t>
            </a:r>
            <a:r>
              <a:rPr lang="es-ES" sz="2400" dirty="0"/>
              <a:t>, </a:t>
            </a:r>
            <a:r>
              <a:rPr lang="es-ES" sz="2400" b="1" dirty="0"/>
              <a:t>progresión </a:t>
            </a:r>
            <a:r>
              <a:rPr lang="es-ES" sz="2400" dirty="0"/>
              <a:t>de la </a:t>
            </a:r>
            <a:r>
              <a:rPr lang="es-ES" sz="2400" b="1" dirty="0"/>
              <a:t>hipertensión pulmonar</a:t>
            </a:r>
            <a:r>
              <a:rPr lang="es-ES" sz="2400" dirty="0"/>
              <a:t>, incrementar el </a:t>
            </a:r>
            <a:r>
              <a:rPr lang="es-ES" sz="2400" b="1" dirty="0"/>
              <a:t>riesgo de la TEA </a:t>
            </a:r>
            <a:r>
              <a:rPr lang="es-ES" sz="2400" dirty="0"/>
              <a:t>y </a:t>
            </a:r>
            <a:r>
              <a:rPr lang="es-ES" sz="2400" b="1" dirty="0"/>
              <a:t>reducir la supervivencia </a:t>
            </a:r>
            <a:r>
              <a:rPr lang="es-ES" sz="2400" dirty="0"/>
              <a:t>del paciente.</a:t>
            </a:r>
            <a:endParaRPr lang="es-ES_tradnl" sz="2400" dirty="0"/>
          </a:p>
          <a:p>
            <a:endParaRPr lang="es-ES_tradnl" sz="2400" dirty="0"/>
          </a:p>
        </p:txBody>
      </p:sp>
      <p:pic>
        <p:nvPicPr>
          <p:cNvPr id="4" name="Diapositiva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295" y="3058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64698" y="1405083"/>
            <a:ext cx="9721027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80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Arial" charset="0"/>
                <a:cs typeface="Arial" charset="0"/>
              </a:rPr>
              <a:t>MUCH</a:t>
            </a:r>
            <a:r>
              <a:rPr lang="es-ES" sz="80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Arial" charset="0"/>
                <a:cs typeface="Arial" charset="0"/>
              </a:rPr>
              <a:t>AS GRACIAS </a:t>
            </a:r>
          </a:p>
          <a:p>
            <a:pPr marL="0" indent="0" algn="just">
              <a:buNone/>
            </a:pPr>
            <a:r>
              <a:rPr lang="es-ES" sz="80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Arial" charset="0"/>
                <a:cs typeface="Arial" charset="0"/>
              </a:rPr>
              <a:t>POR </a:t>
            </a:r>
            <a:r>
              <a:rPr lang="es-ES" sz="80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Arial" charset="0"/>
                <a:cs typeface="Arial" charset="0"/>
              </a:rPr>
              <a:t>SU ATENCIÓN</a:t>
            </a:r>
            <a:endParaRPr lang="es-ES_tradnl" sz="8000" b="1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Arial" charset="0"/>
              <a:cs typeface="Arial" charset="0"/>
            </a:endParaRPr>
          </a:p>
          <a:p>
            <a:endParaRPr lang="es-ES_tradnl" sz="8000" dirty="0"/>
          </a:p>
        </p:txBody>
      </p:sp>
      <p:pic>
        <p:nvPicPr>
          <p:cNvPr id="2" name="Diapositiva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2925" y="293468"/>
            <a:ext cx="812800" cy="812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73" y="4367230"/>
            <a:ext cx="7963676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77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5263" y="481263"/>
            <a:ext cx="375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/>
              <a:t>INTRODUCCI</a:t>
            </a:r>
            <a:r>
              <a:rPr lang="es-ES" sz="3600" dirty="0" smtClean="0"/>
              <a:t>ÓN</a:t>
            </a:r>
            <a:endParaRPr lang="es-ES_tradn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037347" y="1363579"/>
            <a:ext cx="808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/>
              <a:t>DIAGN</a:t>
            </a:r>
            <a:r>
              <a:rPr lang="es-ES" sz="2800" b="1" dirty="0" smtClean="0"/>
              <a:t>ÓSTICO Y ACCESIBILIDAD QUIRÚRGICA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01516" y="2085474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err="1" smtClean="0"/>
              <a:t>Angio</a:t>
            </a:r>
            <a:r>
              <a:rPr lang="es-ES_tradnl" sz="2800" dirty="0" smtClean="0"/>
              <a:t>-TAC</a:t>
            </a:r>
            <a:endParaRPr lang="es-ES_tradnl" sz="2800" dirty="0"/>
          </a:p>
        </p:txBody>
      </p:sp>
      <p:pic>
        <p:nvPicPr>
          <p:cNvPr id="6" name="Imagen 15" descr="Imagen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74" y="2715036"/>
            <a:ext cx="3402091" cy="39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6785811" y="2085474"/>
            <a:ext cx="413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err="1" smtClean="0"/>
              <a:t>Arteriograf</a:t>
            </a:r>
            <a:r>
              <a:rPr lang="es-ES" sz="2800" dirty="0" err="1" smtClean="0"/>
              <a:t>ía</a:t>
            </a:r>
            <a:r>
              <a:rPr lang="es-ES" sz="2800" dirty="0" smtClean="0"/>
              <a:t> pulmonar</a:t>
            </a:r>
            <a:endParaRPr lang="es-ES_tradnl" sz="2800" dirty="0"/>
          </a:p>
        </p:txBody>
      </p:sp>
      <p:grpSp>
        <p:nvGrpSpPr>
          <p:cNvPr id="8" name="14 Grupo"/>
          <p:cNvGrpSpPr>
            <a:grpSpLocks/>
          </p:cNvGrpSpPr>
          <p:nvPr/>
        </p:nvGrpSpPr>
        <p:grpSpPr bwMode="auto">
          <a:xfrm>
            <a:off x="6979785" y="2666004"/>
            <a:ext cx="3744913" cy="3996000"/>
            <a:chOff x="17675" y="0"/>
            <a:chExt cx="6122154" cy="6090558"/>
          </a:xfrm>
        </p:grpSpPr>
        <p:grpSp>
          <p:nvGrpSpPr>
            <p:cNvPr id="9" name="15 Grupo"/>
            <p:cNvGrpSpPr>
              <a:grpSpLocks/>
            </p:cNvGrpSpPr>
            <p:nvPr/>
          </p:nvGrpSpPr>
          <p:grpSpPr bwMode="auto">
            <a:xfrm>
              <a:off x="17675" y="0"/>
              <a:ext cx="6122154" cy="6090558"/>
              <a:chOff x="17675" y="0"/>
              <a:chExt cx="6122154" cy="6090558"/>
            </a:xfrm>
          </p:grpSpPr>
          <p:pic>
            <p:nvPicPr>
              <p:cNvPr id="15" name="27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3" t="1157" r="14252" b="20132"/>
              <a:stretch>
                <a:fillRect/>
              </a:stretch>
            </p:blipFill>
            <p:spPr bwMode="auto">
              <a:xfrm>
                <a:off x="3213192" y="16330"/>
                <a:ext cx="2926637" cy="29554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28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1" t="2335" r="10172" b="10104"/>
              <a:stretch>
                <a:fillRect/>
              </a:stretch>
            </p:blipFill>
            <p:spPr bwMode="auto">
              <a:xfrm>
                <a:off x="32198" y="0"/>
                <a:ext cx="3023608" cy="29919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29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19" r="5701" b="18143"/>
              <a:stretch>
                <a:fillRect/>
              </a:stretch>
            </p:blipFill>
            <p:spPr bwMode="auto">
              <a:xfrm>
                <a:off x="3233053" y="3152778"/>
                <a:ext cx="2890162" cy="29214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30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" t="4845" r="3902" b="3587"/>
              <a:stretch>
                <a:fillRect/>
              </a:stretch>
            </p:blipFill>
            <p:spPr bwMode="auto">
              <a:xfrm>
                <a:off x="17675" y="3155601"/>
                <a:ext cx="3007405" cy="29349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0" name="17 Conector recto de flecha"/>
            <p:cNvCxnSpPr/>
            <p:nvPr/>
          </p:nvCxnSpPr>
          <p:spPr>
            <a:xfrm flipV="1">
              <a:off x="1141411" y="1647812"/>
              <a:ext cx="524237" cy="21391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8 Conector recto de flecha"/>
            <p:cNvCxnSpPr/>
            <p:nvPr/>
          </p:nvCxnSpPr>
          <p:spPr>
            <a:xfrm flipV="1">
              <a:off x="4099976" y="2056826"/>
              <a:ext cx="578736" cy="26092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9 Conector recto de flecha"/>
            <p:cNvCxnSpPr/>
            <p:nvPr/>
          </p:nvCxnSpPr>
          <p:spPr>
            <a:xfrm>
              <a:off x="425127" y="4033732"/>
              <a:ext cx="537212" cy="3079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20 Conector recto de flecha"/>
            <p:cNvCxnSpPr/>
            <p:nvPr/>
          </p:nvCxnSpPr>
          <p:spPr>
            <a:xfrm flipH="1" flipV="1">
              <a:off x="5096546" y="4825903"/>
              <a:ext cx="194642" cy="7193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21 Conector recto de flecha"/>
            <p:cNvCxnSpPr/>
            <p:nvPr/>
          </p:nvCxnSpPr>
          <p:spPr>
            <a:xfrm flipV="1">
              <a:off x="3871596" y="5002203"/>
              <a:ext cx="578736" cy="3902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Diapositiva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7663" y="2532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83027" y="450575"/>
            <a:ext cx="3751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/>
              <a:t>INTRODUCCI</a:t>
            </a:r>
            <a:r>
              <a:rPr lang="es-ES" sz="3600" dirty="0"/>
              <a:t>ÓN</a:t>
            </a:r>
            <a:endParaRPr lang="es-ES_tradnl" sz="3600" dirty="0"/>
          </a:p>
          <a:p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1683026" y="1312349"/>
            <a:ext cx="1038063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2000" dirty="0">
                <a:ea typeface="Arial" charset="0"/>
                <a:cs typeface="Arial" charset="0"/>
              </a:rPr>
              <a:t>La verdadera </a:t>
            </a:r>
            <a:r>
              <a:rPr lang="es-ES_tradnl" sz="2000" b="1" dirty="0">
                <a:ea typeface="Arial" charset="0"/>
                <a:cs typeface="Arial" charset="0"/>
              </a:rPr>
              <a:t>incidencia</a:t>
            </a:r>
            <a:r>
              <a:rPr lang="es-ES_tradnl" sz="2000" dirty="0">
                <a:ea typeface="Arial" charset="0"/>
                <a:cs typeface="Arial" charset="0"/>
              </a:rPr>
              <a:t> de la HPTEC  es </a:t>
            </a:r>
            <a:r>
              <a:rPr lang="es-ES_tradnl" sz="2000" b="1" dirty="0" smtClean="0">
                <a:ea typeface="Arial" charset="0"/>
                <a:cs typeface="Arial" charset="0"/>
              </a:rPr>
              <a:t>desconocida</a:t>
            </a:r>
            <a:r>
              <a:rPr lang="es-ES_tradnl" sz="2000" baseline="30000" dirty="0">
                <a:ea typeface="Arial" charset="0"/>
                <a:cs typeface="Arial" charset="0"/>
              </a:rPr>
              <a:t>3</a:t>
            </a:r>
            <a:r>
              <a:rPr lang="es-ES_tradnl" sz="2000" b="1" dirty="0" smtClean="0">
                <a:ea typeface="Arial" charset="0"/>
                <a:cs typeface="Arial" charset="0"/>
              </a:rPr>
              <a:t>.</a:t>
            </a:r>
            <a:r>
              <a:rPr lang="es-ES_tradnl" sz="2000" dirty="0" smtClean="0">
                <a:ea typeface="Arial" charset="0"/>
                <a:cs typeface="Arial" charset="0"/>
              </a:rPr>
              <a:t> </a:t>
            </a:r>
            <a:endParaRPr lang="es-ES_tradnl" sz="2000" dirty="0"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</a:pPr>
            <a:endParaRPr lang="es-ES_tradnl" sz="2000" dirty="0"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2000" dirty="0" smtClean="0">
                <a:ea typeface="Arial" charset="0"/>
                <a:cs typeface="Arial" charset="0"/>
              </a:rPr>
              <a:t>Se </a:t>
            </a:r>
            <a:r>
              <a:rPr lang="es-ES_tradnl" sz="2000" dirty="0">
                <a:ea typeface="Arial" charset="0"/>
                <a:cs typeface="Arial" charset="0"/>
              </a:rPr>
              <a:t>estima que se encuentra entre el </a:t>
            </a:r>
            <a:r>
              <a:rPr lang="es-ES_tradnl" sz="2000" u="sng" dirty="0">
                <a:ea typeface="Arial" charset="0"/>
                <a:cs typeface="Arial" charset="0"/>
              </a:rPr>
              <a:t>1-5%</a:t>
            </a:r>
            <a:r>
              <a:rPr lang="es-ES_tradnl" sz="2000" dirty="0">
                <a:ea typeface="Arial" charset="0"/>
                <a:cs typeface="Arial" charset="0"/>
              </a:rPr>
              <a:t> de los pacientes que sobreviven a un </a:t>
            </a:r>
            <a:r>
              <a:rPr lang="es-ES_tradnl" sz="2000" u="sng" dirty="0">
                <a:ea typeface="Arial" charset="0"/>
                <a:cs typeface="Arial" charset="0"/>
              </a:rPr>
              <a:t>embolismo pulmonar </a:t>
            </a:r>
            <a:r>
              <a:rPr lang="es-ES_tradnl" sz="2000" dirty="0">
                <a:ea typeface="Arial" charset="0"/>
                <a:cs typeface="Arial" charset="0"/>
              </a:rPr>
              <a:t>y en </a:t>
            </a:r>
            <a:r>
              <a:rPr lang="es-ES_tradnl" sz="2000" u="sng" dirty="0">
                <a:ea typeface="Arial" charset="0"/>
                <a:cs typeface="Arial" charset="0"/>
              </a:rPr>
              <a:t>más del 10% </a:t>
            </a:r>
            <a:r>
              <a:rPr lang="es-ES_tradnl" sz="2000" dirty="0">
                <a:ea typeface="Arial" charset="0"/>
                <a:cs typeface="Arial" charset="0"/>
              </a:rPr>
              <a:t>de aquellos con </a:t>
            </a:r>
            <a:r>
              <a:rPr lang="es-ES_tradnl" sz="2000" u="sng" dirty="0">
                <a:ea typeface="Arial" charset="0"/>
                <a:cs typeface="Arial" charset="0"/>
              </a:rPr>
              <a:t>embolismos pulmonares </a:t>
            </a:r>
            <a:r>
              <a:rPr lang="es-ES_tradnl" sz="2000" u="sng" dirty="0" smtClean="0">
                <a:ea typeface="Arial" charset="0"/>
                <a:cs typeface="Arial" charset="0"/>
              </a:rPr>
              <a:t>recurrentes</a:t>
            </a:r>
            <a:r>
              <a:rPr lang="es-ES_tradnl" sz="2000" u="sng" baseline="30000" dirty="0" smtClean="0">
                <a:ea typeface="Arial" charset="0"/>
                <a:cs typeface="Arial" charset="0"/>
              </a:rPr>
              <a:t>3,4</a:t>
            </a:r>
            <a:r>
              <a:rPr lang="es-ES_tradnl" sz="2000" u="sng" dirty="0" smtClean="0">
                <a:ea typeface="Arial" charset="0"/>
                <a:cs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S_tradnl" sz="2000" u="sng" dirty="0">
              <a:ea typeface="Arial" charset="0"/>
              <a:cs typeface="Arial" charset="0"/>
            </a:endParaRPr>
          </a:p>
          <a:p>
            <a:pPr algn="just"/>
            <a:r>
              <a:rPr lang="es-ES_tradnl" sz="2000" u="sng" dirty="0" smtClean="0">
                <a:ea typeface="Arial" charset="0"/>
                <a:cs typeface="Arial" charset="0"/>
              </a:rPr>
              <a:t>Otros factores de riesgo</a:t>
            </a:r>
            <a:r>
              <a:rPr lang="es-ES_tradnl" sz="2000" u="sng" baseline="30000" dirty="0" smtClean="0">
                <a:ea typeface="Arial" charset="0"/>
                <a:cs typeface="Arial" charset="0"/>
              </a:rPr>
              <a:t>3,5</a:t>
            </a:r>
            <a:r>
              <a:rPr lang="es-ES_tradnl" sz="2000" u="sng" dirty="0" smtClean="0">
                <a:ea typeface="Arial" charset="0"/>
                <a:cs typeface="Arial" charset="0"/>
              </a:rPr>
              <a:t>:</a:t>
            </a:r>
            <a:r>
              <a:rPr lang="es-ES_tradnl" sz="2000" dirty="0" smtClean="0">
                <a:ea typeface="Arial" charset="0"/>
                <a:cs typeface="Arial" charset="0"/>
              </a:rPr>
              <a:t> v</a:t>
            </a:r>
            <a:r>
              <a:rPr lang="es-ES" sz="2000" dirty="0" err="1" smtClean="0">
                <a:ea typeface="Arial" charset="0"/>
                <a:cs typeface="Arial" charset="0"/>
              </a:rPr>
              <a:t>ías</a:t>
            </a:r>
            <a:r>
              <a:rPr lang="es-ES" sz="2000" dirty="0" smtClean="0">
                <a:ea typeface="Arial" charset="0"/>
                <a:cs typeface="Arial" charset="0"/>
              </a:rPr>
              <a:t> intravenosas crónicas, marcapasos, s</a:t>
            </a:r>
            <a:r>
              <a:rPr lang="es-ES_tradnl" sz="2000" dirty="0" err="1" smtClean="0"/>
              <a:t>hunts</a:t>
            </a:r>
            <a:r>
              <a:rPr lang="es-ES_tradnl" sz="2000" dirty="0"/>
              <a:t> </a:t>
            </a:r>
            <a:r>
              <a:rPr lang="es-ES_tradnl" sz="2000" dirty="0" smtClean="0"/>
              <a:t>ventrículo-atriales, </a:t>
            </a:r>
            <a:r>
              <a:rPr lang="es-ES_tradnl" sz="2000" dirty="0"/>
              <a:t>d</a:t>
            </a:r>
            <a:r>
              <a:rPr lang="es-ES_tradnl" sz="2000" dirty="0" smtClean="0"/>
              <a:t>esordenes inflamatorios, esplenectomía</a:t>
            </a:r>
            <a:r>
              <a:rPr lang="es-ES_tradnl" sz="2000" dirty="0"/>
              <a:t>,</a:t>
            </a:r>
            <a:r>
              <a:rPr lang="es-ES_tradnl" sz="2000" dirty="0" smtClean="0"/>
              <a:t> neoplasias, </a:t>
            </a:r>
            <a:r>
              <a:rPr lang="es-ES" sz="2000" dirty="0"/>
              <a:t>ETV previo o </a:t>
            </a:r>
            <a:r>
              <a:rPr lang="es-ES" sz="2000" dirty="0" smtClean="0"/>
              <a:t>recurrente</a:t>
            </a:r>
            <a:r>
              <a:rPr lang="is-IS" sz="2000" dirty="0" smtClean="0"/>
              <a:t>…</a:t>
            </a:r>
            <a:endParaRPr lang="es-ES_tradnl" sz="2000" dirty="0"/>
          </a:p>
          <a:p>
            <a:pPr algn="just">
              <a:lnSpc>
                <a:spcPct val="150000"/>
              </a:lnSpc>
            </a:pPr>
            <a:r>
              <a:rPr lang="es-ES" sz="2000" u="sng" dirty="0" smtClean="0">
                <a:ea typeface="Arial" charset="0"/>
                <a:cs typeface="Arial" charset="0"/>
              </a:rPr>
              <a:t> </a:t>
            </a:r>
            <a:endParaRPr lang="es-ES_tradnl" sz="2000" u="sng" dirty="0" smtClean="0">
              <a:ea typeface="Arial" charset="0"/>
              <a:cs typeface="Arial" charset="0"/>
            </a:endParaRPr>
          </a:p>
          <a:p>
            <a:endParaRPr lang="es-ES_tradnl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868686" y="5473005"/>
            <a:ext cx="10009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lain" startAt="3"/>
            </a:pPr>
            <a:r>
              <a:rPr lang="es-ES_tradnl" sz="1400" dirty="0" err="1" smtClean="0">
                <a:solidFill>
                  <a:srgbClr val="0070C0"/>
                </a:solidFill>
              </a:rPr>
              <a:t>Fedullo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>
                <a:solidFill>
                  <a:srgbClr val="0070C0"/>
                </a:solidFill>
              </a:rPr>
              <a:t>PF. </a:t>
            </a:r>
            <a:r>
              <a:rPr lang="es-ES_tradnl" sz="1400" dirty="0" err="1">
                <a:solidFill>
                  <a:srgbClr val="0070C0"/>
                </a:solidFill>
              </a:rPr>
              <a:t>Clinical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manifestations</a:t>
            </a:r>
            <a:r>
              <a:rPr lang="es-ES_tradnl" sz="1400" dirty="0">
                <a:solidFill>
                  <a:srgbClr val="0070C0"/>
                </a:solidFill>
              </a:rPr>
              <a:t> and diagnosis of </a:t>
            </a:r>
            <a:r>
              <a:rPr lang="es-ES_tradnl" sz="1400" dirty="0" err="1">
                <a:solidFill>
                  <a:srgbClr val="0070C0"/>
                </a:solidFill>
              </a:rPr>
              <a:t>chronic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thromboembolic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pulmonary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hypertension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>
                <a:solidFill>
                  <a:srgbClr val="0070C0"/>
                </a:solidFill>
              </a:rPr>
              <a:t>[Internet</a:t>
            </a:r>
            <a:r>
              <a:rPr lang="es-ES_tradnl" sz="1400" dirty="0" smtClean="0">
                <a:solidFill>
                  <a:srgbClr val="0070C0"/>
                </a:solidFill>
              </a:rPr>
              <a:t>].En</a:t>
            </a:r>
            <a:r>
              <a:rPr lang="es-ES_tradnl" sz="1400" dirty="0">
                <a:solidFill>
                  <a:srgbClr val="0070C0"/>
                </a:solidFill>
              </a:rPr>
              <a:t>: </a:t>
            </a:r>
            <a:r>
              <a:rPr lang="es-ES_tradnl" sz="1400" dirty="0" err="1">
                <a:solidFill>
                  <a:srgbClr val="0070C0"/>
                </a:solidFill>
              </a:rPr>
              <a:t>Mandel</a:t>
            </a:r>
            <a:r>
              <a:rPr lang="es-ES_tradnl" sz="1400" dirty="0">
                <a:solidFill>
                  <a:srgbClr val="0070C0"/>
                </a:solidFill>
              </a:rPr>
              <a:t> J, </a:t>
            </a:r>
            <a:r>
              <a:rPr lang="es-ES_tradnl" sz="1400" dirty="0" err="1">
                <a:solidFill>
                  <a:srgbClr val="0070C0"/>
                </a:solidFill>
              </a:rPr>
              <a:t>Finlay</a:t>
            </a:r>
            <a:r>
              <a:rPr lang="es-ES_tradnl" sz="1400" dirty="0">
                <a:solidFill>
                  <a:srgbClr val="0070C0"/>
                </a:solidFill>
              </a:rPr>
              <a:t> G, ed. </a:t>
            </a:r>
            <a:r>
              <a:rPr lang="es-ES_tradnl" sz="1400" dirty="0" err="1">
                <a:solidFill>
                  <a:srgbClr val="0070C0"/>
                </a:solidFill>
              </a:rPr>
              <a:t>UpToDate</a:t>
            </a:r>
            <a:r>
              <a:rPr lang="es-ES_tradnl" sz="1400" dirty="0">
                <a:solidFill>
                  <a:srgbClr val="0070C0"/>
                </a:solidFill>
              </a:rPr>
              <a:t>. </a:t>
            </a:r>
            <a:r>
              <a:rPr lang="es-ES_tradnl" sz="1400" dirty="0" err="1">
                <a:solidFill>
                  <a:srgbClr val="0070C0"/>
                </a:solidFill>
              </a:rPr>
              <a:t>UpToDate</a:t>
            </a:r>
            <a:r>
              <a:rPr lang="es-ES_tradnl" sz="1400" dirty="0">
                <a:solidFill>
                  <a:srgbClr val="0070C0"/>
                </a:solidFill>
              </a:rPr>
              <a:t>; </a:t>
            </a:r>
            <a:r>
              <a:rPr lang="es-ES_tradnl" sz="1400" dirty="0" smtClean="0">
                <a:solidFill>
                  <a:srgbClr val="0070C0"/>
                </a:solidFill>
              </a:rPr>
              <a:t>2019</a:t>
            </a:r>
          </a:p>
          <a:p>
            <a:pPr marL="342900" indent="-342900" algn="just">
              <a:buAutoNum type="arabicPlain" startAt="4"/>
            </a:pPr>
            <a:r>
              <a:rPr lang="es-ES_tradnl" sz="1400" dirty="0" err="1" smtClean="0">
                <a:solidFill>
                  <a:srgbClr val="0070C0"/>
                </a:solidFill>
              </a:rPr>
              <a:t>Fedullo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>
                <a:solidFill>
                  <a:srgbClr val="0070C0"/>
                </a:solidFill>
              </a:rPr>
              <a:t>PF. </a:t>
            </a:r>
            <a:r>
              <a:rPr lang="es-ES_tradnl" sz="1400" dirty="0" err="1">
                <a:solidFill>
                  <a:srgbClr val="0070C0"/>
                </a:solidFill>
              </a:rPr>
              <a:t>Overview</a:t>
            </a:r>
            <a:r>
              <a:rPr lang="es-ES_tradnl" sz="1400" dirty="0">
                <a:solidFill>
                  <a:srgbClr val="0070C0"/>
                </a:solidFill>
              </a:rPr>
              <a:t> of </a:t>
            </a:r>
            <a:r>
              <a:rPr lang="es-ES_tradnl" sz="1400" dirty="0" err="1">
                <a:solidFill>
                  <a:srgbClr val="0070C0"/>
                </a:solidFill>
              </a:rPr>
              <a:t>the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treatment</a:t>
            </a:r>
            <a:r>
              <a:rPr lang="es-ES_tradnl" sz="1400" dirty="0">
                <a:solidFill>
                  <a:srgbClr val="0070C0"/>
                </a:solidFill>
              </a:rPr>
              <a:t> of </a:t>
            </a:r>
            <a:r>
              <a:rPr lang="es-ES_tradnl" sz="1400" dirty="0" err="1">
                <a:solidFill>
                  <a:srgbClr val="0070C0"/>
                </a:solidFill>
              </a:rPr>
              <a:t>chronic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thromboembolic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pulmonary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hypertension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>
                <a:solidFill>
                  <a:srgbClr val="0070C0"/>
                </a:solidFill>
              </a:rPr>
              <a:t>[Internet]. En: </a:t>
            </a:r>
            <a:r>
              <a:rPr lang="es-ES_tradnl" sz="1400" dirty="0" err="1">
                <a:solidFill>
                  <a:srgbClr val="0070C0"/>
                </a:solidFill>
              </a:rPr>
              <a:t>Mandel</a:t>
            </a:r>
            <a:r>
              <a:rPr lang="es-ES_tradnl" sz="1400" dirty="0">
                <a:solidFill>
                  <a:srgbClr val="0070C0"/>
                </a:solidFill>
              </a:rPr>
              <a:t> J, </a:t>
            </a:r>
            <a:r>
              <a:rPr lang="es-ES_tradnl" sz="1400" dirty="0" err="1">
                <a:solidFill>
                  <a:srgbClr val="0070C0"/>
                </a:solidFill>
              </a:rPr>
              <a:t>Finlay</a:t>
            </a:r>
            <a:r>
              <a:rPr lang="es-ES_tradnl" sz="1400" dirty="0">
                <a:solidFill>
                  <a:srgbClr val="0070C0"/>
                </a:solidFill>
              </a:rPr>
              <a:t> G, ed. </a:t>
            </a:r>
            <a:r>
              <a:rPr lang="es-ES_tradnl" sz="1400" dirty="0" err="1">
                <a:solidFill>
                  <a:srgbClr val="0070C0"/>
                </a:solidFill>
              </a:rPr>
              <a:t>UpToDate</a:t>
            </a:r>
            <a:r>
              <a:rPr lang="es-ES_tradnl" sz="1400" dirty="0">
                <a:solidFill>
                  <a:srgbClr val="0070C0"/>
                </a:solidFill>
              </a:rPr>
              <a:t>. </a:t>
            </a:r>
            <a:r>
              <a:rPr lang="es-ES_tradnl" sz="1400" dirty="0" err="1">
                <a:solidFill>
                  <a:srgbClr val="0070C0"/>
                </a:solidFill>
              </a:rPr>
              <a:t>UpToDate</a:t>
            </a:r>
            <a:r>
              <a:rPr lang="es-ES_tradnl" sz="1400" dirty="0">
                <a:solidFill>
                  <a:srgbClr val="0070C0"/>
                </a:solidFill>
              </a:rPr>
              <a:t>; </a:t>
            </a:r>
            <a:r>
              <a:rPr lang="es-ES_tradnl" sz="1400" dirty="0" smtClean="0">
                <a:solidFill>
                  <a:srgbClr val="0070C0"/>
                </a:solidFill>
              </a:rPr>
              <a:t>2019</a:t>
            </a:r>
          </a:p>
          <a:p>
            <a:pPr marL="342900" indent="-342900" algn="just">
              <a:buAutoNum type="arabicPlain" startAt="4"/>
            </a:pPr>
            <a:r>
              <a:rPr lang="es-ES_tradnl" sz="1400" dirty="0" err="1" smtClean="0">
                <a:solidFill>
                  <a:srgbClr val="0070C0"/>
                </a:solidFill>
              </a:rPr>
              <a:t>Bonderman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>
                <a:solidFill>
                  <a:srgbClr val="0070C0"/>
                </a:solidFill>
              </a:rPr>
              <a:t>D, </a:t>
            </a:r>
            <a:r>
              <a:rPr lang="es-ES_tradnl" sz="1400" dirty="0" smtClean="0">
                <a:solidFill>
                  <a:srgbClr val="0070C0"/>
                </a:solidFill>
              </a:rPr>
              <a:t>et </a:t>
            </a:r>
            <a:r>
              <a:rPr lang="es-ES_tradnl" sz="1400" dirty="0">
                <a:solidFill>
                  <a:srgbClr val="0070C0"/>
                </a:solidFill>
              </a:rPr>
              <a:t>al. </a:t>
            </a:r>
            <a:r>
              <a:rPr lang="es-ES_tradnl" sz="1400" dirty="0" err="1">
                <a:solidFill>
                  <a:srgbClr val="0070C0"/>
                </a:solidFill>
              </a:rPr>
              <a:t>Risk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factors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for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chronic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thromboembolic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pulmonary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hypertension</a:t>
            </a:r>
            <a:r>
              <a:rPr lang="es-ES_tradnl" sz="1400" dirty="0">
                <a:solidFill>
                  <a:srgbClr val="0070C0"/>
                </a:solidFill>
              </a:rPr>
              <a:t>. </a:t>
            </a:r>
            <a:r>
              <a:rPr lang="es-ES_tradnl" sz="1400" dirty="0" err="1">
                <a:solidFill>
                  <a:srgbClr val="0070C0"/>
                </a:solidFill>
              </a:rPr>
              <a:t>Eur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Respir</a:t>
            </a:r>
            <a:r>
              <a:rPr lang="es-ES_tradnl" sz="1400" dirty="0">
                <a:solidFill>
                  <a:srgbClr val="0070C0"/>
                </a:solidFill>
              </a:rPr>
              <a:t> J 2009; 33:325.</a:t>
            </a:r>
          </a:p>
        </p:txBody>
      </p:sp>
      <p:pic>
        <p:nvPicPr>
          <p:cNvPr id="8" name="Diapositiva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9116" y="3217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09532" y="1546973"/>
            <a:ext cx="689112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2000" dirty="0">
                <a:ea typeface="Arial" charset="0"/>
                <a:cs typeface="Arial" charset="0"/>
              </a:rPr>
              <a:t>La </a:t>
            </a:r>
            <a:r>
              <a:rPr lang="es-ES_tradnl" sz="2000" b="1" dirty="0" err="1">
                <a:ea typeface="Arial" charset="0"/>
                <a:cs typeface="Arial" charset="0"/>
              </a:rPr>
              <a:t>tromboendarterectom</a:t>
            </a:r>
            <a:r>
              <a:rPr lang="es-ES" sz="2000" b="1" dirty="0" err="1">
                <a:ea typeface="Arial" charset="0"/>
                <a:cs typeface="Arial" charset="0"/>
              </a:rPr>
              <a:t>ía</a:t>
            </a:r>
            <a:r>
              <a:rPr lang="es-ES" sz="2000" b="1" dirty="0">
                <a:ea typeface="Arial" charset="0"/>
                <a:cs typeface="Arial" charset="0"/>
              </a:rPr>
              <a:t> pulmonar </a:t>
            </a:r>
            <a:r>
              <a:rPr lang="es-ES" sz="2000" dirty="0">
                <a:ea typeface="Arial" charset="0"/>
                <a:cs typeface="Arial" charset="0"/>
              </a:rPr>
              <a:t>(TEA) es el tratamiento de </a:t>
            </a:r>
            <a:r>
              <a:rPr lang="es-ES" sz="2000" dirty="0" smtClean="0">
                <a:ea typeface="Arial" charset="0"/>
                <a:cs typeface="Arial" charset="0"/>
              </a:rPr>
              <a:t>elección</a:t>
            </a:r>
            <a:r>
              <a:rPr lang="es-ES" sz="2000" baseline="30000" dirty="0" smtClean="0">
                <a:ea typeface="Arial" charset="0"/>
                <a:cs typeface="Arial" charset="0"/>
              </a:rPr>
              <a:t>6</a:t>
            </a:r>
            <a:r>
              <a:rPr lang="es-ES" sz="2000" dirty="0" smtClean="0">
                <a:ea typeface="Arial" charset="0"/>
                <a:cs typeface="Arial" charset="0"/>
              </a:rPr>
              <a:t>.</a:t>
            </a:r>
            <a:endParaRPr lang="es-ES" sz="2000" dirty="0"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</a:pPr>
            <a:r>
              <a:rPr lang="es-ES" sz="2000" dirty="0"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_tradnl" sz="2000" b="1" dirty="0" smtClean="0">
                <a:ea typeface="Arial" charset="0"/>
                <a:cs typeface="Arial" charset="0"/>
              </a:rPr>
              <a:t>INDICACIONES DE </a:t>
            </a:r>
            <a:r>
              <a:rPr lang="es-ES_tradnl" sz="2000" b="1" dirty="0">
                <a:ea typeface="Arial" charset="0"/>
                <a:cs typeface="Arial" charset="0"/>
              </a:rPr>
              <a:t>TRATAMIENTO QUIR</a:t>
            </a:r>
            <a:r>
              <a:rPr lang="es-ES" sz="2000" b="1" dirty="0">
                <a:ea typeface="Arial" charset="0"/>
                <a:cs typeface="Arial" charset="0"/>
              </a:rPr>
              <a:t>ÚRGICO:</a:t>
            </a:r>
          </a:p>
          <a:p>
            <a:pPr lvl="1" algn="just">
              <a:lnSpc>
                <a:spcPct val="150000"/>
              </a:lnSpc>
            </a:pPr>
            <a:r>
              <a:rPr lang="es-ES" dirty="0" smtClean="0">
                <a:ea typeface="Arial" charset="0"/>
                <a:cs typeface="Arial" charset="0"/>
              </a:rPr>
              <a:t>- Clínica</a:t>
            </a:r>
            <a:r>
              <a:rPr lang="es-ES" dirty="0">
                <a:ea typeface="Arial" charset="0"/>
                <a:cs typeface="Arial" charset="0"/>
              </a:rPr>
              <a:t>: Clase funcional II-IV, PM6M</a:t>
            </a:r>
          </a:p>
          <a:p>
            <a:pPr lvl="1" algn="just">
              <a:lnSpc>
                <a:spcPct val="150000"/>
              </a:lnSpc>
            </a:pPr>
            <a:r>
              <a:rPr lang="es-ES" dirty="0" smtClean="0">
                <a:ea typeface="Arial" charset="0"/>
                <a:cs typeface="Arial" charset="0"/>
              </a:rPr>
              <a:t>- Hemodinámica</a:t>
            </a:r>
            <a:r>
              <a:rPr lang="es-ES" dirty="0">
                <a:ea typeface="Arial" charset="0"/>
                <a:cs typeface="Arial" charset="0"/>
              </a:rPr>
              <a:t>: </a:t>
            </a:r>
            <a:r>
              <a:rPr lang="es-ES" dirty="0" err="1">
                <a:ea typeface="Arial" charset="0"/>
                <a:cs typeface="Arial" charset="0"/>
              </a:rPr>
              <a:t>PAPm</a:t>
            </a:r>
            <a:r>
              <a:rPr lang="es-ES" dirty="0">
                <a:ea typeface="Arial" charset="0"/>
                <a:cs typeface="Arial" charset="0"/>
              </a:rPr>
              <a:t> ≥25 </a:t>
            </a:r>
            <a:r>
              <a:rPr lang="es-ES" dirty="0" err="1">
                <a:ea typeface="Arial" charset="0"/>
                <a:cs typeface="Arial" charset="0"/>
              </a:rPr>
              <a:t>mmHg</a:t>
            </a:r>
            <a:r>
              <a:rPr lang="es-ES" dirty="0">
                <a:ea typeface="Arial" charset="0"/>
                <a:cs typeface="Arial" charset="0"/>
              </a:rPr>
              <a:t>, RVP ≥300 dinas. </a:t>
            </a:r>
          </a:p>
          <a:p>
            <a:pPr lvl="1" algn="just">
              <a:lnSpc>
                <a:spcPct val="150000"/>
              </a:lnSpc>
            </a:pPr>
            <a:r>
              <a:rPr lang="es-ES" dirty="0" smtClean="0">
                <a:ea typeface="Arial" charset="0"/>
                <a:cs typeface="Arial" charset="0"/>
              </a:rPr>
              <a:t>- Accesibilidad </a:t>
            </a:r>
            <a:r>
              <a:rPr lang="es-ES" dirty="0">
                <a:ea typeface="Arial" charset="0"/>
                <a:cs typeface="Arial" charset="0"/>
              </a:rPr>
              <a:t>quirúrgica</a:t>
            </a:r>
          </a:p>
          <a:p>
            <a:pPr algn="just">
              <a:lnSpc>
                <a:spcPct val="150000"/>
              </a:lnSpc>
            </a:pPr>
            <a:endParaRPr lang="es-ES" dirty="0"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</a:pPr>
            <a:r>
              <a:rPr lang="es-ES" sz="2000" dirty="0">
                <a:ea typeface="Arial" charset="0"/>
                <a:cs typeface="Arial" charset="0"/>
              </a:rPr>
              <a:t>Mortalidad </a:t>
            </a:r>
            <a:r>
              <a:rPr lang="es-ES" sz="2000" dirty="0" err="1">
                <a:ea typeface="Arial" charset="0"/>
                <a:cs typeface="Arial" charset="0"/>
              </a:rPr>
              <a:t>perioperatoria</a:t>
            </a:r>
            <a:r>
              <a:rPr lang="es-ES" sz="2000" dirty="0">
                <a:ea typeface="Arial" charset="0"/>
                <a:cs typeface="Arial" charset="0"/>
              </a:rPr>
              <a:t> inferior al </a:t>
            </a:r>
            <a:r>
              <a:rPr lang="es-ES" sz="2000" dirty="0" smtClean="0">
                <a:ea typeface="Arial" charset="0"/>
                <a:cs typeface="Arial" charset="0"/>
              </a:rPr>
              <a:t>5%</a:t>
            </a:r>
            <a:r>
              <a:rPr lang="es-ES" sz="2000" baseline="30000" dirty="0" smtClean="0">
                <a:ea typeface="Arial" charset="0"/>
                <a:cs typeface="Arial" charset="0"/>
              </a:rPr>
              <a:t>7</a:t>
            </a:r>
            <a:r>
              <a:rPr lang="es-ES" sz="2000" dirty="0" smtClean="0">
                <a:ea typeface="Arial" charset="0"/>
                <a:cs typeface="Arial" charset="0"/>
              </a:rPr>
              <a:t>.</a:t>
            </a:r>
            <a:endParaRPr lang="es-ES" sz="2000" dirty="0"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1709532" y="516834"/>
            <a:ext cx="3751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/>
              <a:t>INTRODUCCI</a:t>
            </a:r>
            <a:r>
              <a:rPr lang="es-ES" sz="3600" dirty="0"/>
              <a:t>ÓN</a:t>
            </a:r>
            <a:endParaRPr lang="es-ES_tradnl" sz="3600" dirty="0"/>
          </a:p>
          <a:p>
            <a:endParaRPr lang="es-ES_tradnl" dirty="0"/>
          </a:p>
        </p:txBody>
      </p:sp>
      <p:pic>
        <p:nvPicPr>
          <p:cNvPr id="11" name="31 Imagen" descr="Cirugí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 b="9525"/>
          <a:stretch>
            <a:fillRect/>
          </a:stretch>
        </p:blipFill>
        <p:spPr bwMode="auto">
          <a:xfrm>
            <a:off x="8821048" y="1546973"/>
            <a:ext cx="2992437" cy="5184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apositiva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0685" y="295442"/>
            <a:ext cx="812800" cy="8128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09532" y="5562545"/>
            <a:ext cx="71115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lain" startAt="6"/>
            </a:pPr>
            <a:r>
              <a:rPr lang="es-ES_tradnl" sz="1400" dirty="0" smtClean="0">
                <a:solidFill>
                  <a:srgbClr val="0070C0"/>
                </a:solidFill>
              </a:rPr>
              <a:t>Kim NH, </a:t>
            </a:r>
            <a:r>
              <a:rPr lang="es-ES_tradnl" sz="1400" dirty="0">
                <a:solidFill>
                  <a:srgbClr val="0070C0"/>
                </a:solidFill>
              </a:rPr>
              <a:t>et al. </a:t>
            </a:r>
            <a:r>
              <a:rPr lang="es-ES_tradnl" sz="1400" dirty="0" err="1">
                <a:solidFill>
                  <a:srgbClr val="0070C0"/>
                </a:solidFill>
              </a:rPr>
              <a:t>Chronic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thromboembolic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pulmonary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hypertension</a:t>
            </a:r>
            <a:r>
              <a:rPr lang="es-ES_tradnl" sz="1400" dirty="0">
                <a:solidFill>
                  <a:srgbClr val="0070C0"/>
                </a:solidFill>
              </a:rPr>
              <a:t>. </a:t>
            </a:r>
            <a:r>
              <a:rPr lang="es-ES_tradnl" sz="1400" dirty="0" err="1" smtClean="0">
                <a:solidFill>
                  <a:srgbClr val="0070C0"/>
                </a:solidFill>
              </a:rPr>
              <a:t>Eur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pt-BR" sz="1400" dirty="0" err="1" smtClean="0">
                <a:solidFill>
                  <a:srgbClr val="0070C0"/>
                </a:solidFill>
              </a:rPr>
              <a:t>Respir</a:t>
            </a:r>
            <a:r>
              <a:rPr lang="pt-BR" sz="1400" dirty="0" smtClean="0">
                <a:solidFill>
                  <a:srgbClr val="0070C0"/>
                </a:solidFill>
              </a:rPr>
              <a:t> </a:t>
            </a:r>
            <a:r>
              <a:rPr lang="pt-BR" sz="1400" dirty="0">
                <a:solidFill>
                  <a:srgbClr val="0070C0"/>
                </a:solidFill>
              </a:rPr>
              <a:t>J </a:t>
            </a:r>
            <a:r>
              <a:rPr lang="pt-BR" sz="1400" dirty="0" smtClean="0">
                <a:solidFill>
                  <a:srgbClr val="0070C0"/>
                </a:solidFill>
              </a:rPr>
              <a:t>       2019</a:t>
            </a:r>
            <a:r>
              <a:rPr lang="pt-BR" sz="1400" dirty="0">
                <a:solidFill>
                  <a:srgbClr val="0070C0"/>
                </a:solidFill>
              </a:rPr>
              <a:t>; </a:t>
            </a:r>
            <a:r>
              <a:rPr lang="pt-BR" sz="1400" dirty="0" smtClean="0">
                <a:solidFill>
                  <a:srgbClr val="0070C0"/>
                </a:solidFill>
              </a:rPr>
              <a:t>53.</a:t>
            </a:r>
          </a:p>
          <a:p>
            <a:pPr marL="342900" indent="-342900" algn="just">
              <a:buAutoNum type="arabicPlain" startAt="6"/>
            </a:pPr>
            <a:r>
              <a:rPr lang="es-ES_tradnl" sz="1400" dirty="0" err="1" smtClean="0">
                <a:solidFill>
                  <a:srgbClr val="0070C0"/>
                </a:solidFill>
              </a:rPr>
              <a:t>Albani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>
                <a:solidFill>
                  <a:srgbClr val="0070C0"/>
                </a:solidFill>
              </a:rPr>
              <a:t>S, </a:t>
            </a:r>
            <a:r>
              <a:rPr lang="es-ES_tradnl" sz="1400" dirty="0" smtClean="0">
                <a:solidFill>
                  <a:srgbClr val="0070C0"/>
                </a:solidFill>
              </a:rPr>
              <a:t>et al. </a:t>
            </a:r>
            <a:r>
              <a:rPr lang="es-ES_tradnl" sz="1400" dirty="0" err="1" smtClean="0">
                <a:solidFill>
                  <a:srgbClr val="0070C0"/>
                </a:solidFill>
              </a:rPr>
              <a:t>Chronic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thromboembolic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pulmonary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hypertension</a:t>
            </a:r>
            <a:r>
              <a:rPr lang="es-ES_tradnl" sz="1400" dirty="0">
                <a:solidFill>
                  <a:srgbClr val="0070C0"/>
                </a:solidFill>
              </a:rPr>
              <a:t> (CTEPH): </a:t>
            </a:r>
            <a:r>
              <a:rPr lang="es-ES_tradnl" sz="1400" dirty="0" err="1">
                <a:solidFill>
                  <a:srgbClr val="0070C0"/>
                </a:solidFill>
              </a:rPr>
              <a:t>what</a:t>
            </a:r>
            <a:r>
              <a:rPr lang="es-ES_tradnl" sz="1400" dirty="0">
                <a:solidFill>
                  <a:srgbClr val="0070C0"/>
                </a:solidFill>
              </a:rPr>
              <a:t> do </a:t>
            </a:r>
            <a:r>
              <a:rPr lang="es-ES_tradnl" sz="1400" dirty="0" err="1">
                <a:solidFill>
                  <a:srgbClr val="0070C0"/>
                </a:solidFill>
              </a:rPr>
              <a:t>we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know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about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it</a:t>
            </a:r>
            <a:r>
              <a:rPr lang="es-ES_tradnl" sz="1400" dirty="0">
                <a:solidFill>
                  <a:srgbClr val="0070C0"/>
                </a:solidFill>
              </a:rPr>
              <a:t>? </a:t>
            </a:r>
            <a:r>
              <a:rPr lang="es-ES_tradnl" sz="1400" dirty="0" smtClean="0">
                <a:solidFill>
                  <a:srgbClr val="0070C0"/>
                </a:solidFill>
              </a:rPr>
              <a:t>A </a:t>
            </a:r>
            <a:r>
              <a:rPr lang="es-ES_tradnl" sz="1400" dirty="0" err="1" smtClean="0">
                <a:solidFill>
                  <a:srgbClr val="0070C0"/>
                </a:solidFill>
              </a:rPr>
              <a:t>comprehensive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review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smtClean="0">
                <a:solidFill>
                  <a:srgbClr val="0070C0"/>
                </a:solidFill>
              </a:rPr>
              <a:t>of </a:t>
            </a:r>
            <a:r>
              <a:rPr lang="es-ES_tradnl" sz="1400" dirty="0" err="1">
                <a:solidFill>
                  <a:srgbClr val="0070C0"/>
                </a:solidFill>
              </a:rPr>
              <a:t>the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literature</a:t>
            </a:r>
            <a:r>
              <a:rPr lang="es-ES_tradnl" sz="1400" dirty="0">
                <a:solidFill>
                  <a:srgbClr val="0070C0"/>
                </a:solidFill>
              </a:rPr>
              <a:t>. J </a:t>
            </a:r>
            <a:r>
              <a:rPr lang="es-ES_tradnl" sz="1400" dirty="0" err="1">
                <a:solidFill>
                  <a:srgbClr val="0070C0"/>
                </a:solidFill>
              </a:rPr>
              <a:t>Cardiovasc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Med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smtClean="0">
                <a:solidFill>
                  <a:srgbClr val="0070C0"/>
                </a:solidFill>
              </a:rPr>
              <a:t>(Hagerstown</a:t>
            </a:r>
            <a:r>
              <a:rPr lang="es-ES_tradnl" sz="1400" dirty="0">
                <a:solidFill>
                  <a:srgbClr val="0070C0"/>
                </a:solidFill>
              </a:rPr>
              <a:t>). 2019;20(4):159-168.</a:t>
            </a:r>
          </a:p>
        </p:txBody>
      </p:sp>
    </p:spTree>
    <p:extLst>
      <p:ext uri="{BB962C8B-B14F-4D97-AF65-F5344CB8AC3E}">
        <p14:creationId xmlns:p14="http://schemas.microsoft.com/office/powerpoint/2010/main" val="8673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83026" y="1312348"/>
            <a:ext cx="10217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ea typeface="Arial" charset="0"/>
                <a:cs typeface="Arial" charset="0"/>
              </a:rPr>
              <a:t>Clasificación quirúrgica de </a:t>
            </a:r>
            <a:r>
              <a:rPr lang="es-ES_tradnl" sz="2000" b="1" dirty="0" err="1">
                <a:ea typeface="Arial" charset="0"/>
                <a:cs typeface="Arial" charset="0"/>
              </a:rPr>
              <a:t>tromboembolismo</a:t>
            </a:r>
            <a:r>
              <a:rPr lang="es-ES_tradnl" sz="2000" b="1" dirty="0">
                <a:ea typeface="Arial" charset="0"/>
                <a:cs typeface="Arial" charset="0"/>
              </a:rPr>
              <a:t> crónico de la Universidad de California, San </a:t>
            </a:r>
            <a:r>
              <a:rPr lang="es-ES_tradnl" sz="2000" b="1" dirty="0" smtClean="0">
                <a:ea typeface="Arial" charset="0"/>
                <a:cs typeface="Arial" charset="0"/>
              </a:rPr>
              <a:t>Diego</a:t>
            </a:r>
            <a:r>
              <a:rPr lang="es-ES_tradnl" sz="2000" b="1" baseline="30000" dirty="0" smtClean="0">
                <a:ea typeface="Arial" charset="0"/>
                <a:cs typeface="Arial" charset="0"/>
              </a:rPr>
              <a:t>8</a:t>
            </a:r>
            <a:r>
              <a:rPr lang="es-ES_tradnl" sz="2000" b="1" dirty="0" smtClean="0">
                <a:ea typeface="Arial" charset="0"/>
                <a:cs typeface="Arial" charset="0"/>
              </a:rPr>
              <a:t>.</a:t>
            </a:r>
            <a:endParaRPr lang="es-ES_tradnl" sz="2000" dirty="0">
              <a:ea typeface="Arial" charset="0"/>
              <a:cs typeface="Arial" charset="0"/>
            </a:endParaRPr>
          </a:p>
          <a:p>
            <a:endParaRPr lang="es-ES_tradnl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683026" y="450574"/>
            <a:ext cx="3751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/>
              <a:t>INTRODUCCI</a:t>
            </a:r>
            <a:r>
              <a:rPr lang="es-ES" sz="3600" dirty="0"/>
              <a:t>ÓN</a:t>
            </a:r>
            <a:endParaRPr lang="es-ES_tradnl" sz="3600" dirty="0"/>
          </a:p>
          <a:p>
            <a:endParaRPr lang="es-ES_tradnl" dirty="0"/>
          </a:p>
        </p:txBody>
      </p:sp>
      <p:sp>
        <p:nvSpPr>
          <p:cNvPr id="9" name="4 Rectángulo"/>
          <p:cNvSpPr/>
          <p:nvPr/>
        </p:nvSpPr>
        <p:spPr>
          <a:xfrm>
            <a:off x="9516071" y="3661578"/>
            <a:ext cx="215900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4 Rectángulo"/>
          <p:cNvSpPr/>
          <p:nvPr/>
        </p:nvSpPr>
        <p:spPr>
          <a:xfrm>
            <a:off x="9516071" y="4262254"/>
            <a:ext cx="215900" cy="2159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5 Rectángulo"/>
          <p:cNvSpPr/>
          <p:nvPr/>
        </p:nvSpPr>
        <p:spPr>
          <a:xfrm>
            <a:off x="9527597" y="4862931"/>
            <a:ext cx="215900" cy="2174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9527597" y="5463607"/>
            <a:ext cx="215900" cy="215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9894464" y="3547464"/>
            <a:ext cx="16969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/>
              <a:t>Nivel I</a:t>
            </a:r>
          </a:p>
          <a:p>
            <a:endParaRPr lang="es-ES_tradnl" sz="2000" b="1" dirty="0" smtClean="0"/>
          </a:p>
          <a:p>
            <a:r>
              <a:rPr lang="es-ES_tradnl" sz="2000" b="1" dirty="0" smtClean="0"/>
              <a:t>Nivel II</a:t>
            </a:r>
          </a:p>
          <a:p>
            <a:endParaRPr lang="es-ES_tradnl" sz="2000" b="1" dirty="0" smtClean="0"/>
          </a:p>
          <a:p>
            <a:r>
              <a:rPr lang="es-ES_tradnl" sz="2000" b="1" dirty="0" smtClean="0"/>
              <a:t>Nivel III</a:t>
            </a:r>
          </a:p>
          <a:p>
            <a:endParaRPr lang="es-ES_tradnl" sz="2000" b="1" dirty="0" smtClean="0"/>
          </a:p>
          <a:p>
            <a:r>
              <a:rPr lang="es-ES_tradnl" sz="2000" b="1" dirty="0" smtClean="0"/>
              <a:t>Nivel IV</a:t>
            </a:r>
            <a:endParaRPr lang="es-ES_tradnl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909011" y="6293186"/>
            <a:ext cx="9991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lain" startAt="8"/>
            </a:pPr>
            <a:r>
              <a:rPr lang="es-ES_tradnl" sz="1400" dirty="0" err="1" smtClean="0">
                <a:solidFill>
                  <a:srgbClr val="0070C0"/>
                </a:solidFill>
              </a:rPr>
              <a:t>Thistlethwaite</a:t>
            </a:r>
            <a:r>
              <a:rPr lang="es-ES_tradnl" sz="1400" dirty="0" smtClean="0">
                <a:solidFill>
                  <a:srgbClr val="0070C0"/>
                </a:solidFill>
              </a:rPr>
              <a:t> PA, </a:t>
            </a:r>
            <a:r>
              <a:rPr lang="es-ES_tradnl" sz="1400" dirty="0">
                <a:solidFill>
                  <a:srgbClr val="0070C0"/>
                </a:solidFill>
              </a:rPr>
              <a:t>et </a:t>
            </a:r>
            <a:r>
              <a:rPr lang="es-ES_tradnl" sz="1400" dirty="0" smtClean="0">
                <a:solidFill>
                  <a:srgbClr val="0070C0"/>
                </a:solidFill>
              </a:rPr>
              <a:t>al. </a:t>
            </a:r>
            <a:r>
              <a:rPr lang="es-ES_tradnl" sz="1400" dirty="0" err="1" smtClean="0">
                <a:solidFill>
                  <a:srgbClr val="0070C0"/>
                </a:solidFill>
              </a:rPr>
              <a:t>Operative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classification</a:t>
            </a:r>
            <a:r>
              <a:rPr lang="es-ES_tradnl" sz="1400" dirty="0">
                <a:solidFill>
                  <a:srgbClr val="0070C0"/>
                </a:solidFill>
              </a:rPr>
              <a:t> of </a:t>
            </a:r>
            <a:r>
              <a:rPr lang="es-ES_tradnl" sz="1400" dirty="0" err="1">
                <a:solidFill>
                  <a:srgbClr val="0070C0"/>
                </a:solidFill>
              </a:rPr>
              <a:t>thromboembolic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disease</a:t>
            </a:r>
            <a:r>
              <a:rPr lang="es-ES_tradnl" sz="1400" dirty="0">
                <a:solidFill>
                  <a:srgbClr val="0070C0"/>
                </a:solidFill>
              </a:rPr>
              <a:t> determines </a:t>
            </a:r>
            <a:r>
              <a:rPr lang="es-ES_tradnl" sz="1400" dirty="0" err="1">
                <a:solidFill>
                  <a:srgbClr val="0070C0"/>
                </a:solidFill>
              </a:rPr>
              <a:t>outcomeafter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smtClean="0">
                <a:solidFill>
                  <a:srgbClr val="0070C0"/>
                </a:solidFill>
              </a:rPr>
              <a:t>  </a:t>
            </a:r>
            <a:r>
              <a:rPr lang="es-ES_tradnl" sz="1400" dirty="0" err="1" smtClean="0">
                <a:solidFill>
                  <a:srgbClr val="0070C0"/>
                </a:solidFill>
              </a:rPr>
              <a:t>pulmonary</a:t>
            </a:r>
            <a:r>
              <a:rPr lang="es-ES_tradnl" sz="1400" dirty="0" smtClean="0">
                <a:solidFill>
                  <a:srgbClr val="0070C0"/>
                </a:solidFill>
              </a:rPr>
              <a:t> </a:t>
            </a:r>
            <a:r>
              <a:rPr lang="es-ES_tradnl" sz="1400" dirty="0" err="1" smtClean="0">
                <a:solidFill>
                  <a:srgbClr val="0070C0"/>
                </a:solidFill>
              </a:rPr>
              <a:t>endarterectomy</a:t>
            </a:r>
            <a:r>
              <a:rPr lang="es-ES_tradnl" sz="1400" dirty="0">
                <a:solidFill>
                  <a:srgbClr val="0070C0"/>
                </a:solidFill>
              </a:rPr>
              <a:t>. J </a:t>
            </a:r>
            <a:r>
              <a:rPr lang="es-ES_tradnl" sz="1400" dirty="0" err="1">
                <a:solidFill>
                  <a:srgbClr val="0070C0"/>
                </a:solidFill>
              </a:rPr>
              <a:t>Thorac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Cardiovasc</a:t>
            </a:r>
            <a:r>
              <a:rPr lang="es-ES_tradnl" sz="1400" dirty="0">
                <a:solidFill>
                  <a:srgbClr val="0070C0"/>
                </a:solidFill>
              </a:rPr>
              <a:t> </a:t>
            </a:r>
            <a:r>
              <a:rPr lang="es-ES_tradnl" sz="1400" dirty="0" err="1">
                <a:solidFill>
                  <a:srgbClr val="0070C0"/>
                </a:solidFill>
              </a:rPr>
              <a:t>Surg</a:t>
            </a:r>
            <a:r>
              <a:rPr lang="es-ES_tradnl" sz="1400" dirty="0">
                <a:solidFill>
                  <a:srgbClr val="0070C0"/>
                </a:solidFill>
              </a:rPr>
              <a:t>. 2002;124(6):1203– 1211</a:t>
            </a:r>
            <a:r>
              <a:rPr lang="es-ES_tradnl" sz="14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s-ES_tradnl" sz="1400" dirty="0">
              <a:solidFill>
                <a:srgbClr val="0070C0"/>
              </a:solidFill>
            </a:endParaRPr>
          </a:p>
        </p:txBody>
      </p:sp>
      <p:pic>
        <p:nvPicPr>
          <p:cNvPr id="12" name="Diapositiva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652" y="225539"/>
            <a:ext cx="812800" cy="812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76" y="2350598"/>
            <a:ext cx="4632326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25942" y="391876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/>
              <a:t>OBJETIVO</a:t>
            </a:r>
            <a:endParaRPr lang="es-ES_tradn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977692" y="2274307"/>
            <a:ext cx="98034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Analizamos los </a:t>
            </a:r>
            <a:r>
              <a:rPr lang="es-ES_tradnl" sz="3200" b="1" dirty="0"/>
              <a:t>resultados de la TEA</a:t>
            </a:r>
            <a:r>
              <a:rPr lang="es-ES_tradnl" sz="3200" dirty="0"/>
              <a:t> en pacientes con </a:t>
            </a:r>
            <a:r>
              <a:rPr lang="es-ES_tradnl" sz="3200" b="1" dirty="0" smtClean="0"/>
              <a:t>HPTEC y afectación nivel </a:t>
            </a:r>
            <a:r>
              <a:rPr lang="es-ES_tradnl" sz="3200" b="1" dirty="0"/>
              <a:t>III </a:t>
            </a:r>
            <a:r>
              <a:rPr lang="es-ES_tradnl" sz="3200" dirty="0"/>
              <a:t>en nuestro centro.</a:t>
            </a:r>
          </a:p>
          <a:p>
            <a:endParaRPr lang="es-ES_tradnl" sz="3200" dirty="0"/>
          </a:p>
        </p:txBody>
      </p:sp>
      <p:pic>
        <p:nvPicPr>
          <p:cNvPr id="4" name="Diapositiva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0240" y="3918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6279" y="384313"/>
            <a:ext cx="524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sz="3600" dirty="0" smtClean="0"/>
              <a:t>MATERIAL Y M</a:t>
            </a:r>
            <a:r>
              <a:rPr lang="es-ES" sz="3600" dirty="0" smtClean="0"/>
              <a:t>ÉTODOS </a:t>
            </a:r>
            <a:endParaRPr lang="es-ES_tradn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881809" y="1417983"/>
            <a:ext cx="89187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sz="2400" b="1" dirty="0" smtClean="0"/>
              <a:t>DISEÑO DEL ESTUDIO</a:t>
            </a:r>
          </a:p>
          <a:p>
            <a:endParaRPr lang="es-ES_tradnl" sz="24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s-ES_tradnl" sz="2400" dirty="0" smtClean="0"/>
              <a:t>Estudio retrospectivo observacional y descriptivo.</a:t>
            </a:r>
          </a:p>
          <a:p>
            <a:pPr lvl="1"/>
            <a:endParaRPr lang="es-ES_tradnl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sz="2400" b="1" dirty="0" smtClean="0"/>
              <a:t>POBLACI</a:t>
            </a:r>
            <a:r>
              <a:rPr lang="es-ES" sz="2400" b="1" dirty="0" smtClean="0"/>
              <a:t>ÓN DEL ESTUDIO</a:t>
            </a:r>
          </a:p>
          <a:p>
            <a:pPr marL="285750" indent="-285750">
              <a:buFont typeface="Arial" charset="0"/>
              <a:buChar char="•"/>
            </a:pPr>
            <a:endParaRPr lang="es-ES_tradnl" dirty="0" smtClean="0"/>
          </a:p>
          <a:p>
            <a:pPr marL="742950" lvl="1" indent="-285750">
              <a:buFont typeface="Arial" charset="0"/>
              <a:buChar char="•"/>
            </a:pP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  <a:p>
            <a:pPr marL="285750" indent="-285750">
              <a:buFont typeface="Arial" charset="0"/>
              <a:buChar char="•"/>
            </a:pPr>
            <a:endParaRPr lang="es-ES_tradnl" dirty="0" smtClean="0"/>
          </a:p>
          <a:p>
            <a:endParaRPr lang="es-ES_tradnl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63729867"/>
              </p:ext>
            </p:extLst>
          </p:nvPr>
        </p:nvGraphicFramePr>
        <p:xfrm>
          <a:off x="633766" y="3514465"/>
          <a:ext cx="6657268" cy="3273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ángulo 5"/>
          <p:cNvSpPr/>
          <p:nvPr/>
        </p:nvSpPr>
        <p:spPr>
          <a:xfrm>
            <a:off x="6225551" y="4113430"/>
            <a:ext cx="4977846" cy="2075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dirty="0" smtClean="0"/>
              <a:t>- </a:t>
            </a:r>
            <a:r>
              <a:rPr lang="es-ES_tradnl" dirty="0" smtClean="0">
                <a:ea typeface="Arial" charset="0"/>
                <a:cs typeface="Arial" charset="0"/>
              </a:rPr>
              <a:t>Pacientes intervenidos </a:t>
            </a:r>
            <a:r>
              <a:rPr lang="es-ES_tradnl" dirty="0" err="1" smtClean="0">
                <a:ea typeface="Arial" charset="0"/>
                <a:cs typeface="Arial" charset="0"/>
              </a:rPr>
              <a:t>quir</a:t>
            </a:r>
            <a:r>
              <a:rPr lang="es-ES" dirty="0" err="1" smtClean="0">
                <a:ea typeface="Arial" charset="0"/>
                <a:cs typeface="Arial" charset="0"/>
              </a:rPr>
              <a:t>úrgicamente</a:t>
            </a:r>
            <a:r>
              <a:rPr lang="es-ES" dirty="0" smtClean="0">
                <a:ea typeface="Arial" charset="0"/>
                <a:cs typeface="Arial" charset="0"/>
              </a:rPr>
              <a:t> </a:t>
            </a:r>
            <a:r>
              <a:rPr lang="es-ES" b="1" dirty="0" smtClean="0">
                <a:ea typeface="Arial" charset="0"/>
                <a:cs typeface="Arial" charset="0"/>
              </a:rPr>
              <a:t>desde 1996 </a:t>
            </a:r>
            <a:r>
              <a:rPr lang="es-ES" dirty="0" smtClean="0">
                <a:ea typeface="Arial" charset="0"/>
                <a:cs typeface="Arial" charset="0"/>
              </a:rPr>
              <a:t>en nuestra institución</a:t>
            </a:r>
          </a:p>
          <a:p>
            <a:pPr algn="just"/>
            <a:endParaRPr lang="es-ES" dirty="0">
              <a:ea typeface="Arial" charset="0"/>
              <a:cs typeface="Arial" charset="0"/>
            </a:endParaRPr>
          </a:p>
          <a:p>
            <a:pPr algn="just"/>
            <a:r>
              <a:rPr lang="es-ES" dirty="0" smtClean="0">
                <a:ea typeface="Arial" charset="0"/>
                <a:cs typeface="Arial" charset="0"/>
              </a:rPr>
              <a:t>- Se incluyen los pacientes con </a:t>
            </a:r>
            <a:r>
              <a:rPr lang="es-ES" b="1" dirty="0" smtClean="0">
                <a:ea typeface="Arial" charset="0"/>
                <a:cs typeface="Arial" charset="0"/>
              </a:rPr>
              <a:t>seguimiento mínimo de un año</a:t>
            </a:r>
            <a:endParaRPr lang="es-ES_tradnl" b="1" dirty="0">
              <a:ea typeface="Arial" charset="0"/>
              <a:cs typeface="Arial" charset="0"/>
            </a:endParaRPr>
          </a:p>
        </p:txBody>
      </p:sp>
      <p:pic>
        <p:nvPicPr>
          <p:cNvPr id="5" name="Diapositiva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0356" y="3843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096" y="233851"/>
            <a:ext cx="5512103" cy="707051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+mn-lt"/>
                <a:ea typeface="Arial" charset="0"/>
                <a:cs typeface="Arial" charset="0"/>
              </a:rPr>
              <a:t>MATERIAL Y M</a:t>
            </a:r>
            <a:r>
              <a:rPr lang="es-ES" dirty="0" smtClean="0">
                <a:latin typeface="+mn-lt"/>
                <a:ea typeface="Arial" charset="0"/>
                <a:cs typeface="Arial" charset="0"/>
              </a:rPr>
              <a:t>ÉTODOS</a:t>
            </a:r>
            <a:endParaRPr lang="es-ES_tradnl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1803096" y="1007553"/>
            <a:ext cx="9465365" cy="608821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s-ES_tradnl" sz="2800" b="1" dirty="0" smtClean="0">
                <a:ea typeface="Arial" charset="0"/>
                <a:cs typeface="Arial" charset="0"/>
              </a:rPr>
              <a:t>CARACTER</a:t>
            </a:r>
            <a:r>
              <a:rPr lang="es-ES" sz="2800" b="1" dirty="0" smtClean="0">
                <a:ea typeface="Arial" charset="0"/>
                <a:cs typeface="Arial" charset="0"/>
              </a:rPr>
              <a:t>ÍSTICAS PREOPERATORIAS</a:t>
            </a:r>
          </a:p>
          <a:p>
            <a:pPr marL="0" indent="0">
              <a:buNone/>
            </a:pPr>
            <a:endParaRPr lang="es-ES_tradnl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96426"/>
              </p:ext>
            </p:extLst>
          </p:nvPr>
        </p:nvGraphicFramePr>
        <p:xfrm>
          <a:off x="2705899" y="1683025"/>
          <a:ext cx="8154606" cy="5027499"/>
        </p:xfrm>
        <a:graphic>
          <a:graphicData uri="http://schemas.openxmlformats.org/drawingml/2006/table">
            <a:tbl>
              <a:tblPr firstRow="1" firstCol="1" bandRow="1"/>
              <a:tblGrid>
                <a:gridCol w="3362366"/>
                <a:gridCol w="1681182"/>
                <a:gridCol w="1699353"/>
                <a:gridCol w="1411705"/>
              </a:tblGrid>
              <a:tr h="6022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Variables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PREOPERTORIO</a:t>
                      </a:r>
                      <a:endParaRPr lang="es-ES_tradnl" sz="14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83" marR="6658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96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6583" marR="66583" marT="0" marB="0">
                    <a:lnL w="19050" cap="flat" cmpd="sng" algn="ctr">
                      <a:solidFill>
                        <a:srgbClr val="8496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6B0"/>
                    </a:solidFill>
                  </a:tcPr>
                </a:tc>
              </a:tr>
              <a:tr h="4333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1 </a:t>
                      </a:r>
                      <a:r>
                        <a:rPr lang="es-ES_tradnl" sz="14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n= 50)</a:t>
                      </a:r>
                    </a:p>
                  </a:txBody>
                  <a:tcPr marL="66583" marR="6658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Grupo 2 </a:t>
                      </a: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(n=210)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Valor p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i="1" dirty="0" smtClean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DEMOGRÁFICAS</a:t>
                      </a:r>
                      <a:endParaRPr lang="es-ES_tradnl" sz="140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Edad, años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52 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57 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  <a:sym typeface="Symbol" charset="2"/>
                        </a:rPr>
                        <a:t></a:t>
                      </a: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14 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0,042</a:t>
                      </a:r>
                      <a:endParaRPr lang="es-ES_tradnl" sz="14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Sexo varón,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 (34)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122 (58)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0,002</a:t>
                      </a:r>
                      <a:endParaRPr lang="es-ES_tradnl" sz="14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IMC &gt;30 kg/m2,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23 (47)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57 (28)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0,012</a:t>
                      </a:r>
                      <a:endParaRPr lang="es-ES_tradnl" sz="1400" u="sng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Diabetes,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 (10)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 (10)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0,555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Historia de cáncer,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 (8)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12 (6)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0,471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Historia de fumador,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 (42)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95 (46)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0,501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8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Cardiopatía isquémica,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(4)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 (8)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0,330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Esplenectomía,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 (4)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0,166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Hipercoagulabilidad,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14 (29)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79 (40)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0,130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Antecedentes de TEP,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41(84)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178 (86)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0,736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8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Antecedentes de TVP, n (%)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19 (38)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97 (50)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0,130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Diapositiva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5425" y="3272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3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écnicas quirúrgicas en la reparación aórtica y su aplicación" id="{A998F00E-0BD7-404E-A068-F02DD3E8E01D}" vid="{21050E18-8D64-4AF6-A7D6-7BFB5DF6DFB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</TotalTime>
  <Words>2759</Words>
  <Application>Microsoft Macintosh PowerPoint</Application>
  <PresentationFormat>Panorámica</PresentationFormat>
  <Paragraphs>530</Paragraphs>
  <Slides>21</Slides>
  <Notes>21</Notes>
  <HiddenSlides>0</HiddenSlides>
  <MMClips>21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Calibri</vt:lpstr>
      <vt:lpstr>Century Gothic</vt:lpstr>
      <vt:lpstr>Symbol</vt:lpstr>
      <vt:lpstr>Wingdings 3</vt:lpstr>
      <vt:lpstr>Arial</vt:lpstr>
      <vt:lpstr>Espiral</vt:lpstr>
      <vt:lpstr> TROMBOENDARTERECTOMÍA PULMONAR EN PACIENTES CON HIPERTENSIÓN PULMONAR TROMBOEMBÓLICA CRÓNICA Y AFECTACIÓN DISTAL.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MATERIAL Y MÉTODOS</vt:lpstr>
      <vt:lpstr>MATERIAL Y MÉTODOS</vt:lpstr>
      <vt:lpstr>RESULTADOS</vt:lpstr>
      <vt:lpstr>MUESTRAS QUIRÚRGICAS</vt:lpstr>
      <vt:lpstr>RESULTADOS</vt:lpstr>
      <vt:lpstr>RESULTADOS</vt:lpstr>
      <vt:lpstr>RESULTADOS</vt:lpstr>
      <vt:lpstr>RESULTADOS</vt:lpstr>
      <vt:lpstr>SUPERVIVENCIA</vt:lpstr>
      <vt:lpstr>RESULTADOS</vt:lpstr>
      <vt:lpstr>LIMITACIONES</vt:lpstr>
      <vt:lpstr>CONCLUSIONES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Asistencia ventricular. Dispositivos e indicaciones.</dc:title>
  <dc:creator>Pedro Francisco Vidal Lopez</dc:creator>
  <cp:lastModifiedBy>Usuario de Microsoft Office</cp:lastModifiedBy>
  <cp:revision>116</cp:revision>
  <dcterms:created xsi:type="dcterms:W3CDTF">2020-04-13T02:54:06Z</dcterms:created>
  <dcterms:modified xsi:type="dcterms:W3CDTF">2020-09-24T19:52:26Z</dcterms:modified>
</cp:coreProperties>
</file>